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sldIdLst>
    <p:sldId id="256" r:id="rId2"/>
    <p:sldId id="301" r:id="rId3"/>
    <p:sldId id="288" r:id="rId4"/>
    <p:sldId id="420" r:id="rId5"/>
    <p:sldId id="418" r:id="rId6"/>
    <p:sldId id="419" r:id="rId7"/>
    <p:sldId id="421" r:id="rId8"/>
    <p:sldId id="422" r:id="rId9"/>
    <p:sldId id="431" r:id="rId10"/>
    <p:sldId id="429" r:id="rId11"/>
    <p:sldId id="427" r:id="rId12"/>
    <p:sldId id="322" r:id="rId13"/>
  </p:sldIdLst>
  <p:sldSz cx="18288000" cy="10287000"/>
  <p:notesSz cx="6784975" cy="9906000"/>
  <p:embeddedFontLst>
    <p:embeddedFont>
      <p:font typeface="Aileron Regular Bold" panose="020B0604020202020204" charset="-94"/>
      <p:regular r:id="rId14"/>
    </p:embeddedFont>
    <p:embeddedFont>
      <p:font typeface="Arimo Bold" panose="020B0604020202020204" charset="0"/>
      <p:regular r:id="rId15"/>
    </p:embeddedFont>
    <p:embeddedFont>
      <p:font typeface="Aharoni" panose="020B0604020202020204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dumu Regular" panose="020B0604020202020204" charset="0"/>
      <p:regular r:id="rId21"/>
    </p:embeddedFont>
    <p:embeddedFont>
      <p:font typeface="Barlow Medium Bold" panose="020B0604020202020204" charset="-9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06C"/>
    <a:srgbClr val="FF9900"/>
    <a:srgbClr val="EFAE1D"/>
    <a:srgbClr val="CC9B00"/>
    <a:srgbClr val="489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22" autoAdjust="0"/>
  </p:normalViewPr>
  <p:slideViewPr>
    <p:cSldViewPr>
      <p:cViewPr>
        <p:scale>
          <a:sx n="77" d="100"/>
          <a:sy n="77" d="100"/>
        </p:scale>
        <p:origin x="-4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015658">
            <a:off x="6612084" y="569176"/>
            <a:ext cx="14031222" cy="8495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7538" y="8787583"/>
            <a:ext cx="1324190" cy="1324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46478" y="14477959"/>
            <a:ext cx="5494939" cy="21979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48613" y="-1943100"/>
            <a:ext cx="12346769" cy="127286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03614" y="2627954"/>
            <a:ext cx="12346769" cy="127286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521" y="175298"/>
            <a:ext cx="933058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6000" spc="64" dirty="0" smtClean="0">
                <a:solidFill>
                  <a:srgbClr val="FFFFFF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T.C.</a:t>
            </a:r>
          </a:p>
          <a:p>
            <a:pPr algn="ctr"/>
            <a:r>
              <a:rPr lang="tr-TR" sz="6000" spc="64" dirty="0" smtClean="0">
                <a:solidFill>
                  <a:srgbClr val="FFFFFF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MUĞLA VALİLİĞİ</a:t>
            </a:r>
          </a:p>
          <a:p>
            <a:pPr algn="ctr"/>
            <a:r>
              <a:rPr lang="tr-TR" sz="6000" spc="64" dirty="0" smtClean="0">
                <a:solidFill>
                  <a:srgbClr val="FFFFFF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İl Milli Eğitim Müdürlüğü</a:t>
            </a:r>
            <a:endParaRPr lang="en-US" sz="6000" spc="64" dirty="0">
              <a:solidFill>
                <a:srgbClr val="FFFFFF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8133" y="6440352"/>
            <a:ext cx="7315200" cy="74091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12948" y="3922361"/>
            <a:ext cx="941685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5500" b="1" spc="1027" dirty="0" smtClean="0">
                <a:solidFill>
                  <a:srgbClr val="FF9900"/>
                </a:solidFill>
                <a:latin typeface="Aharoni" panose="02010803020104030203" pitchFamily="2" charset="-79"/>
                <a:ea typeface="Arimo Bold" panose="020B0604020202020204" charset="0"/>
                <a:cs typeface="Aharoni" panose="02010803020104030203" pitchFamily="2" charset="-79"/>
              </a:rPr>
              <a:t>MESLEKİ ve TEKNİK EĞİTİM </a:t>
            </a:r>
          </a:p>
          <a:p>
            <a:pPr algn="ctr"/>
            <a:endParaRPr lang="tr-TR" sz="5500" b="1" spc="1027" dirty="0" smtClean="0">
              <a:solidFill>
                <a:srgbClr val="FF9900"/>
              </a:solidFill>
              <a:latin typeface="Aharoni" panose="02010803020104030203" pitchFamily="2" charset="-79"/>
              <a:ea typeface="Arimo Bold" panose="020B0604020202020204" charset="0"/>
              <a:cs typeface="Aharoni" panose="02010803020104030203" pitchFamily="2" charset="-79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67506" y="9305925"/>
            <a:ext cx="340949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tr-TR" sz="2800" spc="28" dirty="0" smtClean="0">
                <a:solidFill>
                  <a:schemeClr val="bg1"/>
                </a:solidFill>
                <a:latin typeface="Aileron Regular Bold"/>
              </a:rPr>
              <a:t>        24 ARALIK 2021</a:t>
            </a:r>
            <a:endParaRPr lang="en-US" sz="2800" spc="28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026" name="Picture 2" descr="https://muglaarge.meb.gov.tr/meb_iys_dosyalar/2020_10/19145242_Buyuk-LOGO_DYKEY_TRANSPAR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087" y="800100"/>
            <a:ext cx="482031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2000" y="495300"/>
            <a:ext cx="160782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MESEM VE MEMP ÖĞRENCİ ARTIŞ HEDEFİNE YÖNELİK YAPILACAK ÇALIŞMALAR           </a:t>
            </a:r>
          </a:p>
          <a:p>
            <a:pPr algn="ctr">
              <a:spcAft>
                <a:spcPts val="0"/>
              </a:spcAft>
            </a:pPr>
            <a:endParaRPr lang="tr-TR" sz="24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Öğretim (Pasif) öğrenci ve velileriyle iletişim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bilgilendirme yapılması.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Öğretim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(Aktif)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velileriyle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iletişim ve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bilgilendirme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yapılması.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Ortaöğretim (Mesleki ve Teknik – Din Öğretimi – Anadolu Liseleri)  Devamsızlık yapan öğrenci ve velileriyle iletişim ve bilgilendirme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yapılması.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Ortaöğretim (Mesleki ve Teknik – Din Öğretimi – Anadolu Liseleri) 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 başarı gösteremeyen öğrenci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velileriyle iletişim ve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bilgilendirme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yapılması.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İşletmesinde Çırak çalıştıran alanımıza uygun tüm işletmeleri ziyaret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ederek iletişim ve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bilgilendirme yapılması.</a:t>
            </a:r>
          </a:p>
          <a:p>
            <a:pPr marL="285750" indent="-285750" algn="just"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İş-Kur İşbaşı Eğitim kapsamındaki kişileri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ziyaret ederek iletişim ve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bilgilendirme yapılması.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Esnaf Odalarının ziyaret edilerek, Oda Üyelerine kısa mesaj yoluyla bilgilendirme yapılmasının sağlanması.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Tüm Yönetici ve Öğretmenlerimizin günlük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ayatta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iyalog kurduğu tüm iş yerlerinde belgesiz çalışan olup olmadığının tespiti ve bilgilendirilmesi.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Halk Eğitim Merkezlerinde akşam kurslarına katılanların ziyaret edilerek bilgilendirilmesi.</a:t>
            </a:r>
          </a:p>
          <a:p>
            <a:pPr algn="just">
              <a:spcAft>
                <a:spcPts val="0"/>
              </a:spcAft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925850" y="460143"/>
            <a:ext cx="15560440" cy="9421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860050" y="315166"/>
            <a:ext cx="15560440" cy="942113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28600" y="3093220"/>
            <a:ext cx="3810221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500" spc="382">
                <a:solidFill>
                  <a:schemeClr val="bg1"/>
                </a:solidFill>
                <a:latin typeface="Adumu Regular"/>
              </a:defRPr>
            </a:lvl1pPr>
          </a:lstStyle>
          <a:p>
            <a:r>
              <a:rPr lang="tr-TR" dirty="0">
                <a:solidFill>
                  <a:srgbClr val="C00000"/>
                </a:solidFill>
              </a:rPr>
              <a:t>SAYILARLA</a:t>
            </a:r>
            <a:r>
              <a:rPr lang="tr-TR" dirty="0">
                <a:solidFill>
                  <a:prstClr val="white"/>
                </a:solidFill>
              </a:rPr>
              <a:t> </a:t>
            </a:r>
          </a:p>
          <a:p>
            <a:endParaRPr lang="tr-TR" dirty="0">
              <a:solidFill>
                <a:prstClr val="white"/>
              </a:solidFill>
            </a:endParaRPr>
          </a:p>
          <a:p>
            <a:r>
              <a:rPr lang="tr-TR" dirty="0">
                <a:solidFill>
                  <a:prstClr val="white"/>
                </a:solidFill>
              </a:rPr>
              <a:t>MESLEKİ VE TEKNİK EĞİTİM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410200" y="8648700"/>
            <a:ext cx="5777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ÖĞRETMEN SAYISI: </a:t>
            </a:r>
            <a:r>
              <a:rPr lang="tr-TR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1511</a:t>
            </a:r>
          </a:p>
          <a:p>
            <a:r>
              <a:rPr lang="tr-TR" sz="2400" b="1" dirty="0">
                <a:solidFill>
                  <a:prstClr val="black"/>
                </a:solidFill>
              </a:rPr>
              <a:t>DERSLİK SAYISI       : </a:t>
            </a:r>
            <a:r>
              <a:rPr lang="tr-TR" sz="2400" b="1" dirty="0" smtClean="0">
                <a:solidFill>
                  <a:prstClr val="black"/>
                </a:solidFill>
              </a:rPr>
              <a:t>662</a:t>
            </a:r>
          </a:p>
          <a:p>
            <a:r>
              <a:rPr lang="tr-TR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DERSLİK BAŞINA DÜŞEN ÖĞRENCİ SAYISI: 21</a:t>
            </a:r>
          </a:p>
          <a:p>
            <a:r>
              <a:rPr lang="tr-TR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MTAL-ÇPAL ÖĞRENCİ SAYISI:  13642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0"/>
            <a:ext cx="150114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9391504" y="3323085"/>
            <a:ext cx="12692325" cy="314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5"/>
              </a:lnSpc>
            </a:pPr>
            <a:r>
              <a:rPr lang="en-US" sz="2799">
                <a:solidFill>
                  <a:srgbClr val="FFFFFF"/>
                </a:solidFill>
                <a:latin typeface="Barlow Medium Bold"/>
              </a:rPr>
              <a:t>                                                                 </a:t>
            </a:r>
          </a:p>
          <a:p>
            <a:pPr marL="604519" lvl="1" indent="-302260">
              <a:lnSpc>
                <a:spcPts val="5095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Barlow Medium Bold"/>
              </a:rPr>
              <a:t>4006 BILIM FUARLARI                                                                             </a:t>
            </a:r>
          </a:p>
          <a:p>
            <a:pPr marL="604519" lvl="1" indent="-302260">
              <a:lnSpc>
                <a:spcPts val="5095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Barlow Medium Bold"/>
              </a:rPr>
              <a:t>4007 BILIM ŞENLIĞI                                                                              </a:t>
            </a:r>
          </a:p>
          <a:p>
            <a:pPr marL="604519" lvl="1" indent="-302260">
              <a:lnSpc>
                <a:spcPts val="5095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Barlow Medium Bold"/>
              </a:rPr>
              <a:t>LISE ÖĞRENCILERI ARASI ARAŞTIRMA PROJELERI                              </a:t>
            </a:r>
          </a:p>
          <a:p>
            <a:pPr marL="604519" lvl="1" indent="-302260">
              <a:lnSpc>
                <a:spcPts val="5095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Barlow Medium Bold"/>
              </a:rPr>
              <a:t>ORTAOKUL ÖĞRENCILERI ARASI ARAŞTIRMA PROJELERI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9148" y="-1240530"/>
            <a:ext cx="11181704" cy="115275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370" y="-876300"/>
            <a:ext cx="11495152" cy="118506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0540" y="359228"/>
            <a:ext cx="4520128" cy="3556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10000" y="6906977"/>
            <a:ext cx="8980990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dirty="0" smtClean="0"/>
          </a:p>
          <a:p>
            <a:pPr>
              <a:lnSpc>
                <a:spcPts val="2800"/>
              </a:lnSpc>
            </a:pPr>
            <a:endParaRPr lang="tr-TR" sz="3600" spc="28" dirty="0" smtClean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2800"/>
              </a:lnSpc>
            </a:pPr>
            <a:r>
              <a:rPr lang="tr-TR" sz="3600" spc="28" dirty="0" smtClean="0">
                <a:solidFill>
                  <a:srgbClr val="FFFFFF"/>
                </a:solidFill>
                <a:latin typeface="Arimo Bold"/>
              </a:rPr>
              <a:t>24 ARALIK 2021</a:t>
            </a:r>
          </a:p>
          <a:p>
            <a:pPr algn="ctr">
              <a:lnSpc>
                <a:spcPts val="2800"/>
              </a:lnSpc>
            </a:pPr>
            <a:endParaRPr lang="tr-TR" sz="3600" spc="28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2800"/>
              </a:lnSpc>
            </a:pPr>
            <a:r>
              <a:rPr lang="tr-TR" sz="3600" spc="28" dirty="0" smtClean="0">
                <a:solidFill>
                  <a:srgbClr val="FFFFFF"/>
                </a:solidFill>
                <a:latin typeface="Arimo Bold"/>
              </a:rPr>
              <a:t>MUĞLA</a:t>
            </a:r>
            <a:endParaRPr lang="en-US" sz="3600" spc="28" dirty="0" smtClean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2800"/>
              </a:lnSpc>
            </a:pPr>
            <a:endParaRPr lang="en-US" sz="2800" spc="28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350287"/>
            <a:ext cx="162306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5400" spc="28" dirty="0" smtClean="0">
                <a:solidFill>
                  <a:srgbClr val="FFFF00"/>
                </a:solidFill>
                <a:latin typeface="Arimo Bold"/>
              </a:rPr>
              <a:t>‘’ARTIK ARADIĞIM ELEMANI BULABİLİYORUM’’</a:t>
            </a:r>
          </a:p>
          <a:p>
            <a:pPr algn="ctr">
              <a:lnSpc>
                <a:spcPct val="200000"/>
              </a:lnSpc>
            </a:pPr>
            <a:r>
              <a:rPr lang="tr-TR" sz="6000" spc="28" dirty="0" smtClean="0">
                <a:solidFill>
                  <a:schemeClr val="accent6">
                    <a:lumMod val="75000"/>
                  </a:schemeClr>
                </a:solidFill>
                <a:latin typeface="Arimo Bold"/>
              </a:rPr>
              <a:t>GÜÇLÜ MUĞLA, GÜÇLÜ TÜRKİYE</a:t>
            </a:r>
            <a:endParaRPr lang="tr-TR" sz="6000" spc="28" dirty="0">
              <a:solidFill>
                <a:schemeClr val="accent6">
                  <a:lumMod val="75000"/>
                </a:schemeClr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5369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48359" y="315166"/>
            <a:ext cx="15560440" cy="9421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860050" y="315166"/>
            <a:ext cx="15560440" cy="94211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34574" y="115716"/>
            <a:ext cx="5606385" cy="58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5"/>
              </a:lnSpc>
            </a:pPr>
            <a:r>
              <a:rPr lang="tr-TR" sz="3575" spc="382" dirty="0" smtClean="0">
                <a:solidFill>
                  <a:srgbClr val="DE0C15"/>
                </a:solidFill>
                <a:latin typeface="Adumu Regular"/>
              </a:rPr>
              <a:t>OKUL SAYILARI</a:t>
            </a:r>
            <a:endParaRPr lang="en-US" sz="3575" spc="382" dirty="0">
              <a:solidFill>
                <a:srgbClr val="DE0C15"/>
              </a:solidFill>
              <a:latin typeface="Adumu Regular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28600" y="3093220"/>
            <a:ext cx="3810221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500" spc="382">
                <a:solidFill>
                  <a:schemeClr val="bg1"/>
                </a:solidFill>
                <a:latin typeface="Adumu Regular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</a:rPr>
              <a:t>SAYILARLA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MESLEKİ VE TEKNİK </a:t>
            </a:r>
            <a:r>
              <a:rPr lang="tr-TR" dirty="0" smtClean="0"/>
              <a:t>EĞİTİM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36283"/>
              </p:ext>
            </p:extLst>
          </p:nvPr>
        </p:nvGraphicFramePr>
        <p:xfrm>
          <a:off x="5029200" y="952500"/>
          <a:ext cx="14020800" cy="770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0"/>
                <a:gridCol w="4724400"/>
              </a:tblGrid>
              <a:tr h="370840"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b="0" dirty="0" smtClean="0"/>
                        <a:t>Mesleki ve Teknik Anadolu Lisesi </a:t>
                      </a:r>
                      <a:endParaRPr lang="tr-TR" sz="3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b="0" dirty="0" smtClean="0"/>
                        <a:t>29</a:t>
                      </a:r>
                      <a:endParaRPr lang="tr-TR" sz="35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Çok Programlı Anadolu Lisesi </a:t>
                      </a:r>
                      <a:endParaRPr lang="tr-TR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 smtClean="0"/>
                        <a:t>9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Güzel Sanatlar Lisesi </a:t>
                      </a:r>
                      <a:endParaRPr lang="tr-TR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 smtClean="0"/>
                        <a:t>1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Spor Lisesi </a:t>
                      </a:r>
                      <a:endParaRPr lang="tr-TR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b="0" dirty="0" smtClean="0"/>
                        <a:t>2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Mesleki Eğitim Merkezi </a:t>
                      </a:r>
                    </a:p>
                    <a:p>
                      <a:r>
                        <a:rPr lang="tr-TR" sz="2400" dirty="0" smtClean="0"/>
                        <a:t>MEM</a:t>
                      </a:r>
                      <a:r>
                        <a:rPr lang="tr-TR" sz="2400" baseline="0" dirty="0" smtClean="0"/>
                        <a:t> Programı Uygulayan MTAL, ÇPAL Okul Sayısı </a:t>
                      </a:r>
                      <a:r>
                        <a:rPr lang="tr-TR" sz="3600" baseline="0" dirty="0" smtClean="0"/>
                        <a:t>:  37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 smtClean="0"/>
                        <a:t>6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Özel Okul </a:t>
                      </a:r>
                      <a:endParaRPr lang="tr-TR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 smtClean="0"/>
                        <a:t>3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3500" dirty="0" smtClean="0"/>
                        <a:t>Kademeli Kapatılan Okul Sayısı</a:t>
                      </a:r>
                      <a:endParaRPr lang="tr-TR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dirty="0" smtClean="0"/>
                        <a:t>2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 smtClean="0"/>
                        <a:t>TOPLAM OKUL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 smtClean="0"/>
                        <a:t>52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3500" b="0" dirty="0" smtClean="0"/>
                    </a:p>
                    <a:p>
                      <a:r>
                        <a:rPr lang="tr-TR" sz="3500" b="0" dirty="0" smtClean="0"/>
                        <a:t>Alan Sayısı</a:t>
                      </a:r>
                      <a:endParaRPr lang="tr-TR" sz="3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500" b="1" dirty="0" smtClean="0"/>
                    </a:p>
                    <a:p>
                      <a:pPr algn="ctr"/>
                      <a:r>
                        <a:rPr lang="tr-TR" sz="3500" b="1" dirty="0" smtClean="0"/>
                        <a:t>    31</a:t>
                      </a:r>
                      <a:endParaRPr lang="tr-TR" sz="35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0" dirty="0" smtClean="0"/>
                        <a:t>Dal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500" b="1" dirty="0" smtClean="0"/>
                        <a:t>     92</a:t>
                      </a:r>
                      <a:endParaRPr lang="tr-TR" sz="3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1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1002050" y="437404"/>
            <a:ext cx="15560440" cy="9421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36368">
            <a:off x="7860050" y="315166"/>
            <a:ext cx="15560440" cy="9421139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28600" y="3093220"/>
            <a:ext cx="3810221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500" spc="382">
                <a:solidFill>
                  <a:schemeClr val="bg1"/>
                </a:solidFill>
                <a:latin typeface="Adumu Regular"/>
              </a:defRPr>
            </a:lvl1pPr>
          </a:lstStyle>
          <a:p>
            <a:r>
              <a:rPr lang="tr-TR" dirty="0">
                <a:solidFill>
                  <a:srgbClr val="C00000"/>
                </a:solidFill>
              </a:rPr>
              <a:t>SAYILARLA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MESLEKİ VE TEKNİK EĞİTİM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4034574" y="115716"/>
            <a:ext cx="8767026" cy="58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5"/>
              </a:lnSpc>
            </a:pPr>
            <a:r>
              <a:rPr lang="tr-TR" sz="3575" spc="382" dirty="0" smtClean="0">
                <a:solidFill>
                  <a:srgbClr val="DE0C15"/>
                </a:solidFill>
                <a:latin typeface="Adumu Regular"/>
              </a:rPr>
              <a:t>OKUL TÜRÜ / ÖĞRENCİ SAYISI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48200" y="1638300"/>
            <a:ext cx="14630400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5"/>
              </a:lnSpc>
            </a:pPr>
            <a:r>
              <a:rPr lang="tr-TR" sz="3575" u="sng" spc="38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umu Regular"/>
              </a:rPr>
              <a:t>OKUL TÜRÜ </a:t>
            </a:r>
            <a:r>
              <a:rPr lang="tr-TR" sz="3575" u="sng" spc="382" dirty="0">
                <a:solidFill>
                  <a:schemeClr val="tx1">
                    <a:lumMod val="50000"/>
                    <a:lumOff val="50000"/>
                  </a:schemeClr>
                </a:solidFill>
                <a:latin typeface="Adumu Regular"/>
              </a:rPr>
              <a:t> </a:t>
            </a:r>
            <a:r>
              <a:rPr lang="tr-TR" sz="3575" u="sng" spc="38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umu Regular"/>
              </a:rPr>
              <a:t>                         ÖĞRENCİ SAYISI</a:t>
            </a: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umu Regular"/>
              </a:rPr>
              <a:t>                </a:t>
            </a: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Mesleki ve Teknik Anadolu Lisesi          13.642</a:t>
            </a:r>
          </a:p>
          <a:p>
            <a:pPr>
              <a:lnSpc>
                <a:spcPts val="5005"/>
              </a:lnSpc>
            </a:pPr>
            <a:endParaRPr lang="tr-TR" sz="3575" spc="382" dirty="0">
              <a:solidFill>
                <a:schemeClr val="tx1">
                  <a:lumMod val="65000"/>
                  <a:lumOff val="35000"/>
                </a:schemeClr>
              </a:solidFill>
              <a:latin typeface="Adumu Regular"/>
            </a:endParaRP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Mesleki Eğitim Merkezi </a:t>
            </a:r>
            <a:r>
              <a:rPr lang="tr-TR" sz="2000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(24 Aralık saat:14.30)</a:t>
            </a:r>
            <a:r>
              <a:rPr lang="tr-TR" sz="3575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    3.374</a:t>
            </a:r>
          </a:p>
          <a:p>
            <a:pPr>
              <a:lnSpc>
                <a:spcPts val="5005"/>
              </a:lnSpc>
            </a:pPr>
            <a:endParaRPr lang="tr-TR" sz="3575" spc="382" dirty="0">
              <a:solidFill>
                <a:schemeClr val="tx1">
                  <a:lumMod val="65000"/>
                  <a:lumOff val="35000"/>
                </a:schemeClr>
              </a:solidFill>
              <a:latin typeface="Adumu Regular"/>
            </a:endParaRP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Mesleki Açık Öğretim Lisesi                   1.039</a:t>
            </a:r>
          </a:p>
          <a:p>
            <a:pPr>
              <a:lnSpc>
                <a:spcPts val="5005"/>
              </a:lnSpc>
            </a:pPr>
            <a:endParaRPr lang="tr-TR" sz="3575" spc="382" dirty="0">
              <a:solidFill>
                <a:schemeClr val="tx1">
                  <a:lumMod val="65000"/>
                  <a:lumOff val="35000"/>
                </a:schemeClr>
              </a:solidFill>
              <a:latin typeface="Adumu Regular"/>
            </a:endParaRP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umu Regular"/>
              </a:rPr>
              <a:t>Özel Mesleki ve Teknik Anadolu Lisesi    640</a:t>
            </a:r>
          </a:p>
          <a:p>
            <a:pPr>
              <a:lnSpc>
                <a:spcPts val="5005"/>
              </a:lnSpc>
            </a:pPr>
            <a:endParaRPr lang="tr-TR" sz="3575" spc="382" dirty="0">
              <a:solidFill>
                <a:schemeClr val="tx1">
                  <a:lumMod val="65000"/>
                  <a:lumOff val="35000"/>
                </a:schemeClr>
              </a:solidFill>
              <a:latin typeface="Adumu Regular"/>
            </a:endParaRPr>
          </a:p>
          <a:p>
            <a:pPr>
              <a:lnSpc>
                <a:spcPts val="5005"/>
              </a:lnSpc>
            </a:pPr>
            <a:r>
              <a:rPr lang="tr-TR" sz="3575" spc="382" dirty="0" smtClean="0">
                <a:latin typeface="Adumu Regular"/>
              </a:rPr>
              <a:t>TOPLAM                                                18.754</a:t>
            </a:r>
          </a:p>
          <a:p>
            <a:pPr>
              <a:lnSpc>
                <a:spcPts val="5005"/>
              </a:lnSpc>
            </a:pPr>
            <a:endParaRPr lang="tr-TR" sz="3575" spc="382" dirty="0" smtClean="0">
              <a:solidFill>
                <a:schemeClr val="tx1">
                  <a:lumMod val="50000"/>
                  <a:lumOff val="50000"/>
                </a:schemeClr>
              </a:solidFill>
              <a:latin typeface="Adumu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75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1500"/>
            <a:ext cx="16535400" cy="88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62717"/>
              </p:ext>
            </p:extLst>
          </p:nvPr>
        </p:nvGraphicFramePr>
        <p:xfrm>
          <a:off x="457200" y="647700"/>
          <a:ext cx="16992598" cy="9282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169"/>
                <a:gridCol w="928169"/>
                <a:gridCol w="1999129"/>
                <a:gridCol w="6279133"/>
                <a:gridCol w="1981200"/>
                <a:gridCol w="1905000"/>
                <a:gridCol w="2971798"/>
              </a:tblGrid>
              <a:tr h="11430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Genel 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 err="1">
                          <a:effectLst/>
                        </a:rPr>
                        <a:t>S.No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S.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>
                          <a:effectLst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İlçe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Okul Adı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Mevcut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sng" strike="noStrike" dirty="0">
                          <a:solidFill>
                            <a:srgbClr val="FF0000"/>
                          </a:solidFill>
                          <a:effectLst/>
                        </a:rPr>
                        <a:t>15.12.2021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Yeni Kayıt Yapılacak </a:t>
                      </a:r>
                      <a:r>
                        <a:rPr lang="tr-TR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Hedelenen</a:t>
                      </a: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Öğrenci 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Yeni Kayıt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Yapılan Öğrenci Sayısı </a:t>
                      </a:r>
                      <a:r>
                        <a:rPr lang="tr-TR" sz="1800" u="sng" strike="noStrike" dirty="0">
                          <a:solidFill>
                            <a:srgbClr val="FF0000"/>
                          </a:solidFill>
                          <a:effectLst/>
                        </a:rPr>
                        <a:t>22.12.2021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BODRUM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u="none" strike="noStrike" dirty="0">
                          <a:effectLst/>
                        </a:rPr>
                        <a:t>Bodrum Turgut Reis Mesleki ve Teknik Anadolu Lisesi                                                   </a:t>
                      </a:r>
                      <a:endParaRPr lang="nn-NO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BODRUM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Mumcular Sitare Özkan Çok Programlı Anadolu Lisesi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BODRUM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Gündoğan Fahriye Ilıcak Mesleki ve Teknik Anadolu Lisesi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BODRUM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Bodrum Mesleki ve Teknik  Anadolu Lisesi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BODRUM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Esnaf ve Sanatkarlar Odası 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374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312780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374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200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65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DALAMAN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Dalaman Mesleki ve Teknik  Anad. Lisesi                                                                         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DALAMAN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Adile İhsan Mermerci Mesleki ve Teknik Anadolu Lisesi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 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DALAMAN 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213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213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120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DATÇA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Özcan Yılmaz Mesleki ve Teknik 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Lisesi           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FETHİYE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Şehit Süleyman </a:t>
                      </a:r>
                      <a:r>
                        <a:rPr lang="tr-TR" sz="1800" u="none" strike="noStrike" dirty="0" err="1">
                          <a:effectLst/>
                        </a:rPr>
                        <a:t>Yasir</a:t>
                      </a:r>
                      <a:r>
                        <a:rPr lang="tr-TR" sz="1800" u="none" strike="noStrike" dirty="0">
                          <a:effectLst/>
                        </a:rPr>
                        <a:t> Ağır Çok </a:t>
                      </a:r>
                      <a:r>
                        <a:rPr lang="tr-TR" sz="1800" u="none" strike="noStrike" dirty="0" err="1">
                          <a:effectLst/>
                        </a:rPr>
                        <a:t>Prog</a:t>
                      </a:r>
                      <a:r>
                        <a:rPr lang="tr-TR" sz="1800" u="none" strike="noStrike" dirty="0">
                          <a:effectLst/>
                        </a:rPr>
                        <a:t>.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</a:t>
                      </a:r>
                      <a:r>
                        <a:rPr lang="tr-TR" sz="1800" u="none" strike="noStrike" dirty="0" err="1">
                          <a:effectLst/>
                        </a:rPr>
                        <a:t>Lis</a:t>
                      </a:r>
                      <a:r>
                        <a:rPr lang="tr-TR" sz="1800" u="none" strike="noStrike" dirty="0">
                          <a:effectLst/>
                        </a:rPr>
                        <a:t>.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FETHİYE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Mustafa Kemal Mesleki ve Teknik  Anad. Lisesi                               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FETHİYE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Şefika Pekin Mesleki ve Teknik  Anad. Lisesi                                                               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FETHİYE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u="none" strike="noStrike" dirty="0">
                          <a:effectLst/>
                        </a:rPr>
                        <a:t>Melsa Mesleki ve Teknik  Anad. Lisesi                                                                                 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FETHİYE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Şehit Yüzbaşı Özgür </a:t>
                      </a:r>
                      <a:r>
                        <a:rPr lang="tr-TR" sz="1800" u="none" strike="noStrike" dirty="0" err="1">
                          <a:effectLst/>
                        </a:rPr>
                        <a:t>Özekin</a:t>
                      </a:r>
                      <a:r>
                        <a:rPr lang="tr-TR" sz="1800" u="none" strike="noStrike" dirty="0">
                          <a:effectLst/>
                        </a:rPr>
                        <a:t> Mesleki ve Teknik Anadolu Lisesi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FETHİYE 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Esnaf ve Sanatkarlar Odası 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1330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1330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240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KÖYCEĞİZ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Köyceğiz Mesleki ve Teknik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KÖYCEĞİZ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800" u="none" strike="noStrike" dirty="0">
                          <a:effectLst/>
                        </a:rPr>
                        <a:t>Yüksekkum Mesleki ve Teknik  Anad. Lisesi                                                                        </a:t>
                      </a:r>
                      <a:endParaRPr lang="nn-NO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KÖYCEĞİZ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Şehit Seyhan Yılmaz Mesleki ve Tek.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</a:t>
                      </a:r>
                      <a:r>
                        <a:rPr lang="tr-TR" sz="1800" u="none" strike="noStrike" dirty="0" err="1">
                          <a:effectLst/>
                        </a:rPr>
                        <a:t>Lis</a:t>
                      </a:r>
                      <a:r>
                        <a:rPr lang="tr-TR" sz="1800" u="none" strike="noStrike" dirty="0">
                          <a:effectLst/>
                        </a:rPr>
                        <a:t>.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KÖYCEĞİZ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Köyceğiz Şehit Ömer </a:t>
                      </a:r>
                      <a:r>
                        <a:rPr lang="tr-TR" sz="1800" u="none" strike="noStrike" dirty="0" err="1">
                          <a:effectLst/>
                        </a:rPr>
                        <a:t>Halisdemir</a:t>
                      </a:r>
                      <a:r>
                        <a:rPr lang="tr-TR" sz="1800" u="none" strike="noStrike" dirty="0">
                          <a:effectLst/>
                        </a:rPr>
                        <a:t> Mesleki ve Teknik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Lisesi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39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160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MARMARİS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İhsan Mermerci Mesleki ve Teknik 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Lisesi  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MARMARİS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75. Yıl Mesleki ve Teknik  Anadolu Lisesi                                                               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MARMARİS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 err="1">
                          <a:effectLst/>
                        </a:rPr>
                        <a:t>Bozburun</a:t>
                      </a:r>
                      <a:r>
                        <a:rPr lang="tr-TR" sz="1800" u="none" strike="noStrike" dirty="0">
                          <a:effectLst/>
                        </a:rPr>
                        <a:t> Deniz Ticaret Odası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MARMARİS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172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  <a:tr h="25413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172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160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08" marR="5208" marT="5208" marB="0" anchor="ctr"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457200" y="266700"/>
            <a:ext cx="1767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MESLEKİ EĞİTİM MERKEZİ VE  MESLEKİ EĞİTİM MERKEZİ PROGRAMI UYGULAYAN (MEMP)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OKULLARININ YENİ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KAYIT ÖĞRENCİ FORMU (BELGE SAYILARI HARİÇ)</a:t>
            </a:r>
          </a:p>
        </p:txBody>
      </p:sp>
    </p:spTree>
    <p:extLst>
      <p:ext uri="{BB962C8B-B14F-4D97-AF65-F5344CB8AC3E}">
        <p14:creationId xmlns:p14="http://schemas.microsoft.com/office/powerpoint/2010/main" val="450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47108"/>
              </p:ext>
            </p:extLst>
          </p:nvPr>
        </p:nvGraphicFramePr>
        <p:xfrm>
          <a:off x="685800" y="666820"/>
          <a:ext cx="16078199" cy="9402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220"/>
                <a:gridCol w="878220"/>
                <a:gridCol w="1891552"/>
                <a:gridCol w="6410408"/>
                <a:gridCol w="2133600"/>
                <a:gridCol w="2057400"/>
                <a:gridCol w="1828799"/>
              </a:tblGrid>
              <a:tr h="14951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Genel 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 err="1">
                          <a:effectLst/>
                        </a:rPr>
                        <a:t>S.No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S.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>
                          <a:effectLst/>
                        </a:rPr>
                        <a:t>No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İlçe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Okul Adı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Mevcut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Öğrenci Sayısı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sng" strike="noStrike" dirty="0">
                          <a:solidFill>
                            <a:srgbClr val="FF0000"/>
                          </a:solidFill>
                          <a:effectLst/>
                        </a:rPr>
                        <a:t>15.12.2021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Yeni Kayıt Yapılacak </a:t>
                      </a:r>
                      <a:r>
                        <a:rPr lang="tr-TR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Hedelenen</a:t>
                      </a: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Öğrenci 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Yeni Kayıt </a:t>
                      </a:r>
                      <a:b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tr-T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Yapılan Öğrenci Sayısı </a:t>
                      </a:r>
                      <a:r>
                        <a:rPr lang="tr-TR" sz="1800" u="sng" strike="noStrike" dirty="0">
                          <a:solidFill>
                            <a:srgbClr val="FF0000"/>
                          </a:solidFill>
                          <a:effectLst/>
                        </a:rPr>
                        <a:t>22.12.2021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MENTEŞE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Atatürk Mesleki ve Teknik  Anadolu Lisesi                        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MENTEŞE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Muğla Şehit Ziya İlhan </a:t>
                      </a:r>
                      <a:r>
                        <a:rPr lang="tr-TR" sz="1800" u="none" strike="noStrike" dirty="0" err="1">
                          <a:effectLst/>
                        </a:rPr>
                        <a:t>Dağdaş</a:t>
                      </a:r>
                      <a:r>
                        <a:rPr lang="tr-TR" sz="1800" u="none" strike="noStrike" dirty="0">
                          <a:effectLst/>
                        </a:rPr>
                        <a:t> Mesleki ve Teknik Anadolu Lisesi        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 MENTEŞE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Zübeyde Hanım Mesleki ve Teknik  </a:t>
                      </a:r>
                      <a:r>
                        <a:rPr lang="tr-TR" sz="1800" u="none" strike="noStrike" dirty="0" err="1">
                          <a:effectLst/>
                        </a:rPr>
                        <a:t>Anad</a:t>
                      </a:r>
                      <a:r>
                        <a:rPr lang="tr-TR" sz="1800" u="none" strike="noStrike" dirty="0">
                          <a:effectLst/>
                        </a:rPr>
                        <a:t>. Lisesi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 MENTEŞE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Şifa Hatun Muğla Mesleki ve Teknik Anadolu Lisesi  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MENTEŞE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156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156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200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Atatürk Mesleki ve Teknik Anadolu Lisesi                                                                      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Milas Gürel Lök Mesleki ve Teknik Anadolu Lisesi                                                 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Mehmet Akif Ersoy Çok Programlı Anadolu Lisesi                                                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>
                          <a:effectLst/>
                        </a:rPr>
                        <a:t>Milas Mesleki ve Teknik  Anadolu Lisesi                                                                                 </a:t>
                      </a:r>
                      <a:endParaRPr lang="fi-FI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Selimiye Timuçin </a:t>
                      </a:r>
                      <a:r>
                        <a:rPr lang="tr-TR" sz="1800" u="none" strike="noStrike" dirty="0" err="1">
                          <a:effectLst/>
                        </a:rPr>
                        <a:t>Biliktan</a:t>
                      </a:r>
                      <a:r>
                        <a:rPr lang="tr-TR" sz="1800" u="none" strike="noStrike" dirty="0">
                          <a:effectLst/>
                        </a:rPr>
                        <a:t>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34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Ören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35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MİLAS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Mesleki Eğitim Merkezi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3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407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280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36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ORTACA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Ahmet Ateş Mesleki ve Teknik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320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37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ORTACA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Ortaca Dalyan H .F. Tınaztepe Mesleki ve Teknik Anadolu Lisesi         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320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>
                          <a:effectLst/>
                        </a:rPr>
                        <a:t>80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38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SEYDİKEMER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Seki Şehit İsa Topal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SEYDİKEMER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Prof. Dr. Ayhan Önder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SEYDİKEMER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Kadıköy İbrahim </a:t>
                      </a:r>
                      <a:r>
                        <a:rPr lang="tr-TR" sz="1800" u="none" strike="noStrike" dirty="0" err="1">
                          <a:effectLst/>
                        </a:rPr>
                        <a:t>Küçükünal</a:t>
                      </a:r>
                      <a:r>
                        <a:rPr lang="tr-TR" sz="1800" u="none" strike="noStrike" dirty="0">
                          <a:effectLst/>
                        </a:rPr>
                        <a:t> Çok Programlı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120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ULA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Ula Gökova Adile Mermerci Mesleki ve Teknik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8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YATAĞAN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Yatağan Şehit Engin Yalçın Mesleki ve Teknik Anadolu Lisesi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199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40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43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2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YATAĞAN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Yatağan Mesleki ve Teknik  Anadolu Lisesi                                                                              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40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2847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tr-TR" sz="1800" b="1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199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80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6" marR="5446" marT="5446" marB="0" anchor="ctr"/>
                </a:tc>
              </a:tr>
              <a:tr h="5037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GENEL TOPLAM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6" marR="5446" marT="5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3258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1720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6" marR="5446" marT="5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dirty="0">
                          <a:effectLst/>
                        </a:rPr>
                        <a:t>175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6" marR="5446" marT="5446" marB="0" anchor="ctr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57200" y="266700"/>
            <a:ext cx="1767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MESLEKİ EĞİTİM MERKEZİ VE  MESLEKİ EĞİTİM MERKEZİ PROGRAMI UYGULAYAN (MEMP)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OKULLARININ YENİ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KAYIT ÖĞRENCİ FORMU (BELGE SAYILARI HARİÇ)</a:t>
            </a:r>
          </a:p>
        </p:txBody>
      </p:sp>
    </p:spTree>
    <p:extLst>
      <p:ext uri="{BB962C8B-B14F-4D97-AF65-F5344CB8AC3E}">
        <p14:creationId xmlns:p14="http://schemas.microsoft.com/office/powerpoint/2010/main" val="19553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66800" y="571500"/>
            <a:ext cx="16154400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Değerli İlçe Müdürlerim;</a:t>
            </a:r>
          </a:p>
          <a:p>
            <a:pPr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Bilindiği üzere Bakanlığımızın Mesleki Eğitim ve Politika ve Stratejileri doğrultusunda MESEM ve MEMP olmak üzere İlimizde toplam 43 okul/kurum hizmet vermektedir. İlimiz ölçeğinde oluşturduğumuz ve 22,28,31 Aralık tarihlerinde olmak üzere 3 ayrı veri istediğimiz süreçte ilk verilerin sonuçlarını sizlerle paylaşıyorum. </a:t>
            </a:r>
            <a:endParaRPr lang="tr-T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BODRUM: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Kurumun tamamı yeni öğrenci kaydı gerçekleştirmiş, daha önce 374 olan öğrenci sayısına 65 yeni öğrenci ilave ederek, hedeflenen yeni 200 öğrenci sayısının % 33’üne ulaşmıştır.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DALAMAN: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Kurumun 2’si yeni öğrenci kaydı gerçekleştirmiş ancak;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Adile İhsan Mermerci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213 olan öğrenci sayısına 16 yeni öğrenci ilave ederek hedeflenen 120 sayısının % ’14 üne ulaşmıştır.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DATÇA: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Kurum yeni öğrenci kaydı gerçekleştirmiş, daha önce 48 olan öğrenci sayısına 13 yeni öğrenci ilave ederek hedeflenen yeni 40 öğrenci sayısının %33 ’üne ulaşmıştır.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FETHİYE: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Kurumun 2’si yeni öğrenci kaydı gerçekleştirmiş ancak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Şehit Süleyman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Yasir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Ağır ÇPAL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Mustafa Kemal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Şefika Pekin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Melsa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1330 olan öğrenci sayısına 17 yeni öğrenci ilave ederek hedeflenen yeni 240 öğrenci sayısının % 8’ine ulaşmıştır.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KÖYCEĞİZ: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Kurumun 3’ü yeni öğrenci kaydı gerçekleştirmiş ancak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Şehit Seyhan Yılmaz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39 olan öğrenci sayısına 10 yeni öğrenci ilave ederek hedeflenen yeni 160 öğrenci sayısının %6’ya ulaşmıştır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MARMARİS: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Kurumun 2’si yeni öğrenci kaydı gerçekleştirmiş ancak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 Yıl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Bozburun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Deniz Ticaret Odası ÇPAL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172 olan öğrenci sayısına 8 yeni öğrenci ilave ederek hedeflenen yeni 160 öğrenci sayısının %5’ne ulaşmıştır.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6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8200" y="1028700"/>
            <a:ext cx="16078200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MENTEŞE: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Kurumun 3’si yeni öğrenci kaydı gerçekleştirmiş ancak </a:t>
            </a: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Zübeyde Hanım MTAL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Şifa Hatun Muğla MTAL             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henüz öğrenci kaydı gerçekleştirememiştir. Daha önce 156 olan öğrenci sayısına 11 yeni öğrenci ilave ederek hedeflenen yeni 200 öğrenci sayısının %6’na ulaşmıştır.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tr-T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MİLAS: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Kurumun 3’ü yeni öğrenci kaydı gerçekleştirmiş ancak </a:t>
            </a: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Milas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Gürel Lök MTAL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Milas MTAL      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Selimiye Timuçin </a:t>
            </a:r>
            <a:r>
              <a:rPr lang="tr-TR" b="1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Biliktan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ÇPAL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tr-TR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Ören </a:t>
            </a:r>
            <a:r>
              <a:rPr lang="tr-TR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ÇPAL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407 olan öğrenci sayısına 8 yeni öğrenci ilave ederek hedeflenen yeni 280 öğrenci sayısının %3’üne ulaşmıştır.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ORTACA: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Kurumun 1’i yeni öğrenci kaydı gerçekleştirmiş ancak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Ortaca Dalyan H .F. Tınaztepe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320 olan öğrenci sayısına 18 yeni öğrenci ilave ederek hedeflenen yeni 80 öğrenci sayısının %22’ye ulaşmıştır.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SEYDİKEMER: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Kurumun henüz hiçbiri yeni öğrenci kaydı gerçekleştirmiştir.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Seki Şehit İsa Topal ÇPAL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Ayhan Önder ÇPAL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Kadıköy İbrahim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Küçükünal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ÇPAL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Kurum yeni öğrenci kaydı gerçekleştirmiş, daha önce 0 olan öğrenci sayısına 8 yeni öğrenci ilave ederek hedeflenen yeni 40 öğrenci sayısının %20 ’ine ulaşmıştır.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YATAĞAN: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Kurumun 1’i yeni öğrenci kaydı gerçekleştirmiş ancak 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Yatağan MTAL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kaydı gerçekleştirememiştir. Daha önce 199 olan öğrenci sayısına 1 öğrenci ilave ederek hedeflenen yeni 80 öğrenci sayısının %1’e ulaşmıştır.</a:t>
            </a:r>
          </a:p>
          <a:p>
            <a:pPr algn="just">
              <a:spcAft>
                <a:spcPts val="0"/>
              </a:spcAf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8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9100"/>
            <a:ext cx="15392400" cy="10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1053</Words>
  <Application>Microsoft Office PowerPoint</Application>
  <PresentationFormat>Özel</PresentationFormat>
  <Paragraphs>507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Arial</vt:lpstr>
      <vt:lpstr>Aileron Regular Bold</vt:lpstr>
      <vt:lpstr>Arimo Bold</vt:lpstr>
      <vt:lpstr>Aharoni</vt:lpstr>
      <vt:lpstr>Times New Roman</vt:lpstr>
      <vt:lpstr>Calibri</vt:lpstr>
      <vt:lpstr>Adumu Regular</vt:lpstr>
      <vt:lpstr>Barlow Medium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strateji geliştirme birimi</dc:title>
  <dc:creator>Arge</dc:creator>
  <cp:lastModifiedBy>BASIN_2020SB</cp:lastModifiedBy>
  <cp:revision>208</cp:revision>
  <cp:lastPrinted>2021-12-24T14:09:24Z</cp:lastPrinted>
  <dcterms:created xsi:type="dcterms:W3CDTF">2006-08-16T00:00:00Z</dcterms:created>
  <dcterms:modified xsi:type="dcterms:W3CDTF">2021-12-24T14:09:39Z</dcterms:modified>
  <dc:identifier>DAELJIrWB68</dc:identifier>
</cp:coreProperties>
</file>