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8" r:id="rId3"/>
    <p:sldId id="269" r:id="rId4"/>
    <p:sldId id="266" r:id="rId5"/>
    <p:sldId id="271" r:id="rId6"/>
    <p:sldId id="270" r:id="rId7"/>
    <p:sldId id="259" r:id="rId8"/>
    <p:sldId id="260" r:id="rId9"/>
    <p:sldId id="257" r:id="rId10"/>
    <p:sldId id="261" r:id="rId11"/>
    <p:sldId id="262" r:id="rId12"/>
    <p:sldId id="265" r:id="rId13"/>
    <p:sldId id="264" r:id="rId14"/>
    <p:sldId id="263" r:id="rId15"/>
    <p:sldId id="267" r:id="rId16"/>
    <p:sldId id="268" r:id="rId17"/>
    <p:sldId id="272" r:id="rId18"/>
    <p:sldId id="273" r:id="rId19"/>
    <p:sldId id="274" r:id="rId20"/>
    <p:sldId id="276" r:id="rId21"/>
    <p:sldId id="275" r:id="rId22"/>
    <p:sldId id="279" r:id="rId23"/>
    <p:sldId id="280"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4026"/>
    </p:cViewPr>
  </p:outlin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73497-C029-48A5-A690-7442C094701A}" type="datetimeFigureOut">
              <a:rPr lang="tr-TR" smtClean="0"/>
              <a:t>15.10.2015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413CE-3C31-422E-9E0D-D9C7375881F4}" type="slidenum">
              <a:rPr lang="tr-TR" smtClean="0"/>
              <a:t>‹#›</a:t>
            </a:fld>
            <a:endParaRPr lang="tr-TR"/>
          </a:p>
        </p:txBody>
      </p:sp>
    </p:spTree>
    <p:extLst>
      <p:ext uri="{BB962C8B-B14F-4D97-AF65-F5344CB8AC3E}">
        <p14:creationId xmlns:p14="http://schemas.microsoft.com/office/powerpoint/2010/main" val="389379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4413CE-3C31-422E-9E0D-D9C7375881F4}" type="slidenum">
              <a:rPr lang="tr-TR" smtClean="0"/>
              <a:t>14</a:t>
            </a:fld>
            <a:endParaRPr lang="tr-TR"/>
          </a:p>
        </p:txBody>
      </p:sp>
    </p:spTree>
    <p:extLst>
      <p:ext uri="{BB962C8B-B14F-4D97-AF65-F5344CB8AC3E}">
        <p14:creationId xmlns:p14="http://schemas.microsoft.com/office/powerpoint/2010/main" val="318980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EBB0C4-6273-4C6E-B9BD-2EDC30F1CD52}" type="datetimeFigureOut">
              <a:rPr lang="en-US" dirty="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10/15/2015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10/15/2015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9CAD897-D46E-4AD2-BD9B-49DD3E640873}"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10/15/2015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tmp"/><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7279" y="3237874"/>
            <a:ext cx="10061171" cy="1087237"/>
          </a:xfrm>
          <a:pattFill prst="smConfetti">
            <a:fgClr>
              <a:schemeClr val="accent1"/>
            </a:fgClr>
            <a:bgClr>
              <a:schemeClr val="bg1"/>
            </a:bgClr>
          </a:pattFill>
        </p:spPr>
        <p:txBody>
          <a:bodyPr>
            <a:normAutofit fontScale="90000"/>
          </a:bodyPr>
          <a:lstStyle/>
          <a:p>
            <a:r>
              <a:rPr lang="tr-TR" dirty="0" smtClean="0"/>
              <a:t>EBA v.2</a:t>
            </a:r>
            <a:endParaRPr lang="tr-TR" dirty="0"/>
          </a:p>
        </p:txBody>
      </p:sp>
      <p:sp>
        <p:nvSpPr>
          <p:cNvPr id="3" name="Alt Başlık 2"/>
          <p:cNvSpPr>
            <a:spLocks noGrp="1"/>
          </p:cNvSpPr>
          <p:nvPr>
            <p:ph type="subTitle" idx="1"/>
          </p:nvPr>
        </p:nvSpPr>
        <p:spPr>
          <a:pattFill prst="ltDnDiag">
            <a:fgClr>
              <a:schemeClr val="accent1"/>
            </a:fgClr>
            <a:bgClr>
              <a:schemeClr val="bg1"/>
            </a:bgClr>
          </a:pattFill>
          <a:effectLst>
            <a:glow rad="406400">
              <a:schemeClr val="accent1">
                <a:alpha val="40000"/>
              </a:schemeClr>
            </a:glow>
            <a:reflection blurRad="139700" stA="77000" endPos="44000" dist="165100" dir="5400000" sy="-100000" algn="bl" rotWithShape="0"/>
          </a:effectLst>
        </p:spPr>
        <p:txBody>
          <a:bodyPr>
            <a:normAutofit/>
          </a:bodyPr>
          <a:lstStyle/>
          <a:p>
            <a:r>
              <a:rPr lang="tr-TR" sz="3600" b="1" dirty="0" smtClean="0">
                <a:solidFill>
                  <a:schemeClr val="tx1"/>
                </a:solidFill>
              </a:rPr>
              <a:t>EBA (Eğitim Bilişim Ağı)</a:t>
            </a:r>
            <a:endParaRPr lang="tr-TR" sz="3600" b="1"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653" y="4455620"/>
            <a:ext cx="2728579" cy="150682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69705"/>
            <a:ext cx="6550702" cy="2615923"/>
          </a:xfrm>
          <a:prstGeom prst="rect">
            <a:avLst/>
          </a:prstGeom>
        </p:spPr>
      </p:pic>
    </p:spTree>
    <p:extLst>
      <p:ext uri="{BB962C8B-B14F-4D97-AF65-F5344CB8AC3E}">
        <p14:creationId xmlns:p14="http://schemas.microsoft.com/office/powerpoint/2010/main" val="340914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79489"/>
            <a:ext cx="10058400" cy="957871"/>
          </a:xfrm>
          <a:pattFill prst="pct5">
            <a:fgClr>
              <a:schemeClr val="accent2"/>
            </a:fgClr>
            <a:bgClr>
              <a:schemeClr val="bg1"/>
            </a:bgClr>
          </a:pattFill>
        </p:spPr>
        <p:txBody>
          <a:bodyPr/>
          <a:lstStyle/>
          <a:p>
            <a:r>
              <a:rPr lang="tr-TR" dirty="0" smtClean="0"/>
              <a:t>EBA DERS</a:t>
            </a:r>
            <a:endParaRPr lang="tr-TR" dirty="0"/>
          </a:p>
        </p:txBody>
      </p:sp>
      <p:pic>
        <p:nvPicPr>
          <p:cNvPr id="4" name="İçerik Yer Tutucusu 3"/>
          <p:cNvPicPr>
            <a:picLocks noGrp="1" noChangeAspect="1"/>
          </p:cNvPicPr>
          <p:nvPr>
            <p:ph idx="1"/>
          </p:nvPr>
        </p:nvPicPr>
        <p:blipFill>
          <a:blip r:embed="rId2"/>
          <a:stretch>
            <a:fillRect/>
          </a:stretch>
        </p:blipFill>
        <p:spPr>
          <a:xfrm>
            <a:off x="1097280" y="1846264"/>
            <a:ext cx="5908827" cy="3446954"/>
          </a:xfrm>
          <a:prstGeom prst="rect">
            <a:avLst/>
          </a:prstGeom>
        </p:spPr>
      </p:pic>
      <p:sp>
        <p:nvSpPr>
          <p:cNvPr id="5" name="Metin kutusu 4"/>
          <p:cNvSpPr txBox="1"/>
          <p:nvPr/>
        </p:nvSpPr>
        <p:spPr>
          <a:xfrm>
            <a:off x="7482625" y="1983346"/>
            <a:ext cx="3876541" cy="3046988"/>
          </a:xfrm>
          <a:prstGeom prst="rect">
            <a:avLst/>
          </a:prstGeom>
          <a:noFill/>
        </p:spPr>
        <p:txBody>
          <a:bodyPr wrap="square" rtlCol="0">
            <a:spAutoFit/>
          </a:bodyPr>
          <a:lstStyle/>
          <a:p>
            <a:pPr algn="just"/>
            <a:r>
              <a:rPr lang="tr-TR" sz="2400" dirty="0" smtClean="0"/>
              <a:t>EBA Ders ile Öğretmenlerimiz mevcut öğretim programlarının içeriklerine kolaylıkla erişebilecek, ödev takip, öğrenci performans takip işlemlerini dijital olarak görerek, istediğinde raporlama yapabilecektir.</a:t>
            </a:r>
            <a:endParaRPr lang="tr-TR" sz="2400" dirty="0"/>
          </a:p>
        </p:txBody>
      </p:sp>
    </p:spTree>
    <p:extLst>
      <p:ext uri="{BB962C8B-B14F-4D97-AF65-F5344CB8AC3E}">
        <p14:creationId xmlns:p14="http://schemas.microsoft.com/office/powerpoint/2010/main" val="360105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09469"/>
            <a:ext cx="9875520" cy="927891"/>
          </a:xfrm>
          <a:pattFill prst="pct5">
            <a:fgClr>
              <a:schemeClr val="accent1"/>
            </a:fgClr>
            <a:bgClr>
              <a:schemeClr val="bg1"/>
            </a:bgClr>
          </a:pattFill>
        </p:spPr>
        <p:txBody>
          <a:bodyPr/>
          <a:lstStyle/>
          <a:p>
            <a:r>
              <a:rPr lang="tr-TR" dirty="0" smtClean="0"/>
              <a:t>EBA DERS İÇERİK BAŞLIKLARI</a:t>
            </a:r>
            <a:endParaRPr lang="tr-TR" dirty="0"/>
          </a:p>
        </p:txBody>
      </p:sp>
      <p:pic>
        <p:nvPicPr>
          <p:cNvPr id="4" name="İçerik Yer Tutucusu 3"/>
          <p:cNvPicPr>
            <a:picLocks noGrp="1" noChangeAspect="1"/>
          </p:cNvPicPr>
          <p:nvPr>
            <p:ph idx="1"/>
          </p:nvPr>
        </p:nvPicPr>
        <p:blipFill>
          <a:blip r:embed="rId2"/>
          <a:stretch>
            <a:fillRect/>
          </a:stretch>
        </p:blipFill>
        <p:spPr>
          <a:xfrm>
            <a:off x="1097280" y="1872020"/>
            <a:ext cx="8946130" cy="4022725"/>
          </a:xfrm>
          <a:prstGeom prst="rect">
            <a:avLst/>
          </a:prstGeom>
        </p:spPr>
      </p:pic>
    </p:spTree>
    <p:extLst>
      <p:ext uri="{BB962C8B-B14F-4D97-AF65-F5344CB8AC3E}">
        <p14:creationId xmlns:p14="http://schemas.microsoft.com/office/powerpoint/2010/main" val="280276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44774"/>
            <a:ext cx="10100372" cy="1392586"/>
          </a:xfrm>
          <a:pattFill prst="pct5">
            <a:fgClr>
              <a:schemeClr val="accent1"/>
            </a:fgClr>
            <a:bgClr>
              <a:schemeClr val="bg1"/>
            </a:bgClr>
          </a:pattFill>
        </p:spPr>
        <p:txBody>
          <a:bodyPr/>
          <a:lstStyle/>
          <a:p>
            <a:r>
              <a:rPr lang="tr-TR" b="1" dirty="0" smtClean="0"/>
              <a:t>EBA İLE HER YERDE ÖDEV-KONU TARAMA TESTLERİ</a:t>
            </a:r>
            <a:endParaRPr lang="tr-TR" b="1" dirty="0"/>
          </a:p>
        </p:txBody>
      </p:sp>
      <p:pic>
        <p:nvPicPr>
          <p:cNvPr id="4" name="İçerik Yer Tutucusu 3"/>
          <p:cNvPicPr>
            <a:picLocks noGrp="1" noChangeAspect="1"/>
          </p:cNvPicPr>
          <p:nvPr>
            <p:ph idx="1"/>
          </p:nvPr>
        </p:nvPicPr>
        <p:blipFill>
          <a:blip r:embed="rId2"/>
          <a:stretch>
            <a:fillRect/>
          </a:stretch>
        </p:blipFill>
        <p:spPr>
          <a:xfrm>
            <a:off x="1097280" y="1876243"/>
            <a:ext cx="7155003" cy="4022725"/>
          </a:xfrm>
          <a:prstGeom prst="rect">
            <a:avLst/>
          </a:prstGeom>
        </p:spPr>
      </p:pic>
    </p:spTree>
    <p:extLst>
      <p:ext uri="{BB962C8B-B14F-4D97-AF65-F5344CB8AC3E}">
        <p14:creationId xmlns:p14="http://schemas.microsoft.com/office/powerpoint/2010/main" val="127499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436728"/>
            <a:ext cx="9995441" cy="1167443"/>
          </a:xfrm>
          <a:pattFill prst="pct5">
            <a:fgClr>
              <a:schemeClr val="accent1"/>
            </a:fgClr>
            <a:bgClr>
              <a:schemeClr val="bg1"/>
            </a:bgClr>
          </a:pattFill>
        </p:spPr>
        <p:txBody>
          <a:bodyPr/>
          <a:lstStyle/>
          <a:p>
            <a:r>
              <a:rPr lang="tr-TR" b="1" dirty="0" smtClean="0"/>
              <a:t>EBA DERS İÇERİKLERİ</a:t>
            </a:r>
            <a:endParaRPr lang="tr-TR" b="1" dirty="0"/>
          </a:p>
        </p:txBody>
      </p:sp>
      <p:pic>
        <p:nvPicPr>
          <p:cNvPr id="4" name="İçerik Yer Tutucusu 3"/>
          <p:cNvPicPr>
            <a:picLocks noGrp="1" noChangeAspect="1"/>
          </p:cNvPicPr>
          <p:nvPr>
            <p:ph idx="1"/>
          </p:nvPr>
        </p:nvPicPr>
        <p:blipFill>
          <a:blip r:embed="rId2"/>
          <a:stretch>
            <a:fillRect/>
          </a:stretch>
        </p:blipFill>
        <p:spPr>
          <a:xfrm>
            <a:off x="1097280" y="1906224"/>
            <a:ext cx="7155003" cy="4022725"/>
          </a:xfrm>
          <a:prstGeom prst="rect">
            <a:avLst/>
          </a:prstGeom>
        </p:spPr>
      </p:pic>
      <p:sp>
        <p:nvSpPr>
          <p:cNvPr id="5" name="Metin kutusu 4"/>
          <p:cNvSpPr txBox="1"/>
          <p:nvPr/>
        </p:nvSpPr>
        <p:spPr>
          <a:xfrm>
            <a:off x="8469443" y="2128603"/>
            <a:ext cx="2728209" cy="2031325"/>
          </a:xfrm>
          <a:prstGeom prst="rect">
            <a:avLst/>
          </a:prstGeom>
          <a:noFill/>
        </p:spPr>
        <p:txBody>
          <a:bodyPr wrap="square" rtlCol="0">
            <a:spAutoFit/>
          </a:bodyPr>
          <a:lstStyle/>
          <a:p>
            <a:r>
              <a:rPr lang="tr-TR" dirty="0" smtClean="0"/>
              <a:t>Konu Anlatımları</a:t>
            </a:r>
          </a:p>
          <a:p>
            <a:r>
              <a:rPr lang="tr-TR" dirty="0" smtClean="0"/>
              <a:t>Alıştırmalar</a:t>
            </a:r>
          </a:p>
          <a:p>
            <a:r>
              <a:rPr lang="tr-TR" dirty="0" smtClean="0"/>
              <a:t>Özet</a:t>
            </a:r>
          </a:p>
          <a:p>
            <a:r>
              <a:rPr lang="tr-TR" dirty="0" smtClean="0"/>
              <a:t>Tarama Testleri</a:t>
            </a:r>
          </a:p>
          <a:p>
            <a:r>
              <a:rPr lang="tr-TR" dirty="0" smtClean="0"/>
              <a:t>Açık Uçlu Sorular</a:t>
            </a:r>
          </a:p>
          <a:p>
            <a:r>
              <a:rPr lang="tr-TR" dirty="0" smtClean="0"/>
              <a:t>Tarama Testleri</a:t>
            </a:r>
          </a:p>
          <a:p>
            <a:r>
              <a:rPr lang="tr-TR" dirty="0" smtClean="0"/>
              <a:t>Ders Planları</a:t>
            </a:r>
            <a:endParaRPr lang="tr-TR" dirty="0"/>
          </a:p>
        </p:txBody>
      </p:sp>
    </p:spTree>
    <p:extLst>
      <p:ext uri="{BB962C8B-B14F-4D97-AF65-F5344CB8AC3E}">
        <p14:creationId xmlns:p14="http://schemas.microsoft.com/office/powerpoint/2010/main" val="283049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69430"/>
            <a:ext cx="10058400" cy="867930"/>
          </a:xfrm>
          <a:pattFill prst="pct5">
            <a:fgClr>
              <a:schemeClr val="accent1"/>
            </a:fgClr>
            <a:bgClr>
              <a:schemeClr val="bg1"/>
            </a:bgClr>
          </a:pattFill>
        </p:spPr>
        <p:txBody>
          <a:bodyPr/>
          <a:lstStyle/>
          <a:p>
            <a:r>
              <a:rPr lang="tr-TR" b="1" dirty="0" smtClean="0"/>
              <a:t>EBA DERS- KONU ÖZETLERİ</a:t>
            </a:r>
            <a:endParaRPr lang="tr-TR" b="1" dirty="0"/>
          </a:p>
        </p:txBody>
      </p:sp>
      <p:pic>
        <p:nvPicPr>
          <p:cNvPr id="5" name="İçerik Yer Tutucusu 4"/>
          <p:cNvPicPr>
            <a:picLocks noGrp="1" noChangeAspect="1"/>
          </p:cNvPicPr>
          <p:nvPr>
            <p:ph idx="1"/>
          </p:nvPr>
        </p:nvPicPr>
        <p:blipFill>
          <a:blip r:embed="rId3"/>
          <a:stretch>
            <a:fillRect/>
          </a:stretch>
        </p:blipFill>
        <p:spPr>
          <a:xfrm>
            <a:off x="1097280" y="1840391"/>
            <a:ext cx="7155003" cy="4022725"/>
          </a:xfrm>
          <a:prstGeom prst="rect">
            <a:avLst/>
          </a:prstGeom>
        </p:spPr>
      </p:pic>
      <p:sp>
        <p:nvSpPr>
          <p:cNvPr id="6" name="Metin kutusu 5"/>
          <p:cNvSpPr txBox="1"/>
          <p:nvPr/>
        </p:nvSpPr>
        <p:spPr>
          <a:xfrm>
            <a:off x="8469443" y="2023672"/>
            <a:ext cx="2686237" cy="1477328"/>
          </a:xfrm>
          <a:prstGeom prst="rect">
            <a:avLst/>
          </a:prstGeom>
          <a:pattFill prst="pct5">
            <a:fgClr>
              <a:schemeClr val="accent1"/>
            </a:fgClr>
            <a:bgClr>
              <a:schemeClr val="bg1"/>
            </a:bgClr>
          </a:pattFill>
        </p:spPr>
        <p:txBody>
          <a:bodyPr wrap="square" rtlCol="0">
            <a:spAutoFit/>
          </a:bodyPr>
          <a:lstStyle/>
          <a:p>
            <a:r>
              <a:rPr lang="tr-TR" dirty="0" smtClean="0"/>
              <a:t>Ders konularının özetlenebilmesi, paylaşımının daha kolay yapılarak yaygın öğretime zemin hazırlamaktadır. </a:t>
            </a:r>
            <a:endParaRPr lang="tr-TR" dirty="0"/>
          </a:p>
        </p:txBody>
      </p:sp>
    </p:spTree>
    <p:extLst>
      <p:ext uri="{BB962C8B-B14F-4D97-AF65-F5344CB8AC3E}">
        <p14:creationId xmlns:p14="http://schemas.microsoft.com/office/powerpoint/2010/main" val="134091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29390"/>
            <a:ext cx="10058400" cy="807970"/>
          </a:xfrm>
          <a:pattFill prst="pct5">
            <a:fgClr>
              <a:schemeClr val="accent1"/>
            </a:fgClr>
            <a:bgClr>
              <a:schemeClr val="bg1"/>
            </a:bgClr>
          </a:pattFill>
        </p:spPr>
        <p:txBody>
          <a:bodyPr/>
          <a:lstStyle/>
          <a:p>
            <a:r>
              <a:rPr lang="tr-TR" b="1" dirty="0" smtClean="0"/>
              <a:t>EBA VE E-İÇERİK PORTALLARI</a:t>
            </a:r>
            <a:endParaRPr lang="tr-TR" b="1" dirty="0"/>
          </a:p>
        </p:txBody>
      </p:sp>
      <p:pic>
        <p:nvPicPr>
          <p:cNvPr id="4" name="İçerik Yer Tutucusu 3"/>
          <p:cNvPicPr>
            <a:picLocks noGrp="1" noChangeAspect="1"/>
          </p:cNvPicPr>
          <p:nvPr>
            <p:ph idx="1"/>
          </p:nvPr>
        </p:nvPicPr>
        <p:blipFill>
          <a:blip r:embed="rId2"/>
          <a:stretch>
            <a:fillRect/>
          </a:stretch>
        </p:blipFill>
        <p:spPr>
          <a:xfrm>
            <a:off x="977359" y="1952513"/>
            <a:ext cx="6277880" cy="4350185"/>
          </a:xfrm>
          <a:prstGeom prst="rect">
            <a:avLst/>
          </a:prstGeom>
        </p:spPr>
      </p:pic>
      <p:sp>
        <p:nvSpPr>
          <p:cNvPr id="3" name="Metin kutusu 2"/>
          <p:cNvSpPr txBox="1"/>
          <p:nvPr/>
        </p:nvSpPr>
        <p:spPr>
          <a:xfrm>
            <a:off x="7929797" y="2248525"/>
            <a:ext cx="3762531" cy="3539430"/>
          </a:xfrm>
          <a:prstGeom prst="rect">
            <a:avLst/>
          </a:prstGeom>
          <a:pattFill prst="pct5">
            <a:fgClr>
              <a:schemeClr val="accent1"/>
            </a:fgClr>
            <a:bgClr>
              <a:schemeClr val="bg1"/>
            </a:bgClr>
          </a:pattFill>
        </p:spPr>
        <p:txBody>
          <a:bodyPr wrap="square" rtlCol="0">
            <a:spAutoFit/>
          </a:bodyPr>
          <a:lstStyle/>
          <a:p>
            <a:r>
              <a:rPr lang="tr-TR" sz="2800" dirty="0" smtClean="0"/>
              <a:t>İçerik geliştirme firmalarınca hazırlanan hemen hemen bütün firmaların kaynaklarına ücretsiz erişim sağlanarak zengin ve farklı e-içerikler </a:t>
            </a:r>
            <a:r>
              <a:rPr lang="tr-TR" sz="2800" dirty="0" err="1" smtClean="0"/>
              <a:t>kullanılabilinir</a:t>
            </a:r>
            <a:r>
              <a:rPr lang="tr-TR" sz="2800" dirty="0" smtClean="0"/>
              <a:t>.</a:t>
            </a:r>
            <a:endParaRPr lang="tr-TR" sz="2800" dirty="0"/>
          </a:p>
        </p:txBody>
      </p:sp>
    </p:spTree>
    <p:extLst>
      <p:ext uri="{BB962C8B-B14F-4D97-AF65-F5344CB8AC3E}">
        <p14:creationId xmlns:p14="http://schemas.microsoft.com/office/powerpoint/2010/main" val="99941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EBA VE E-İÇERİK PORTALLARI</a:t>
            </a:r>
          </a:p>
        </p:txBody>
      </p:sp>
      <p:pic>
        <p:nvPicPr>
          <p:cNvPr id="4" name="İçerik Yer Tutucusu 3"/>
          <p:cNvPicPr>
            <a:picLocks noGrp="1" noChangeAspect="1"/>
          </p:cNvPicPr>
          <p:nvPr>
            <p:ph idx="1"/>
          </p:nvPr>
        </p:nvPicPr>
        <p:blipFill>
          <a:blip r:embed="rId2"/>
          <a:stretch>
            <a:fillRect/>
          </a:stretch>
        </p:blipFill>
        <p:spPr>
          <a:xfrm>
            <a:off x="1097280" y="1737360"/>
            <a:ext cx="7155003" cy="4022725"/>
          </a:xfrm>
          <a:prstGeom prst="rect">
            <a:avLst/>
          </a:prstGeom>
        </p:spPr>
      </p:pic>
    </p:spTree>
    <p:extLst>
      <p:ext uri="{BB962C8B-B14F-4D97-AF65-F5344CB8AC3E}">
        <p14:creationId xmlns:p14="http://schemas.microsoft.com/office/powerpoint/2010/main" val="43805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44380"/>
            <a:ext cx="10058400" cy="792980"/>
          </a:xfrm>
          <a:pattFill prst="pct5">
            <a:fgClr>
              <a:schemeClr val="accent1"/>
            </a:fgClr>
            <a:bgClr>
              <a:schemeClr val="bg1"/>
            </a:bgClr>
          </a:pattFill>
        </p:spPr>
        <p:txBody>
          <a:bodyPr/>
          <a:lstStyle/>
          <a:p>
            <a:r>
              <a:rPr lang="tr-TR" b="1" dirty="0"/>
              <a:t>EBA </a:t>
            </a:r>
            <a:r>
              <a:rPr lang="tr-TR" b="1" dirty="0" smtClean="0"/>
              <a:t>E-İÇERİK ÜRETİMİ</a:t>
            </a:r>
            <a:endParaRPr lang="tr-TR" b="1" dirty="0"/>
          </a:p>
        </p:txBody>
      </p:sp>
      <p:pic>
        <p:nvPicPr>
          <p:cNvPr id="5" name="İçerik Yer Tutucusu 4" descr="Fatih İçerik Geliştirme Araçları | Eğitim Bilişim Ağı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962173"/>
            <a:ext cx="7472319" cy="4022725"/>
          </a:xfrm>
        </p:spPr>
      </p:pic>
      <p:sp>
        <p:nvSpPr>
          <p:cNvPr id="6" name="Metin kutusu 5"/>
          <p:cNvSpPr txBox="1"/>
          <p:nvPr/>
        </p:nvSpPr>
        <p:spPr>
          <a:xfrm>
            <a:off x="8718997" y="2215166"/>
            <a:ext cx="2975020" cy="1754326"/>
          </a:xfrm>
          <a:prstGeom prst="rect">
            <a:avLst/>
          </a:prstGeom>
          <a:pattFill prst="pct5">
            <a:fgClr>
              <a:schemeClr val="accent1"/>
            </a:fgClr>
            <a:bgClr>
              <a:schemeClr val="bg1"/>
            </a:bgClr>
          </a:pattFill>
        </p:spPr>
        <p:txBody>
          <a:bodyPr wrap="square" rtlCol="0">
            <a:spAutoFit/>
          </a:bodyPr>
          <a:lstStyle/>
          <a:p>
            <a:r>
              <a:rPr lang="tr-TR" dirty="0" smtClean="0"/>
              <a:t>Artık e-içerik geliştirme çok kolay. Öğretmenlerimiz kendi ihtiyaçları doğrultusundaki içerikleri kendi bakış açıları ile geliştirebilecek ve değiştirebilecekler.</a:t>
            </a:r>
            <a:endParaRPr lang="tr-TR" dirty="0"/>
          </a:p>
        </p:txBody>
      </p:sp>
    </p:spTree>
    <p:extLst>
      <p:ext uri="{BB962C8B-B14F-4D97-AF65-F5344CB8AC3E}">
        <p14:creationId xmlns:p14="http://schemas.microsoft.com/office/powerpoint/2010/main" val="236885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EBA </a:t>
            </a:r>
            <a:r>
              <a:rPr lang="tr-TR" b="1" dirty="0" smtClean="0"/>
              <a:t>IDEALSTUDIO</a:t>
            </a:r>
            <a:endParaRPr lang="tr-TR" b="1" dirty="0"/>
          </a:p>
        </p:txBody>
      </p:sp>
      <p:pic>
        <p:nvPicPr>
          <p:cNvPr id="4" name="İçerik Yer Tutucusu 3" descr="IDEA LCMS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737360"/>
            <a:ext cx="6411103" cy="4022725"/>
          </a:xfrm>
        </p:spPr>
      </p:pic>
      <p:sp>
        <p:nvSpPr>
          <p:cNvPr id="6" name="Metin kutusu 5"/>
          <p:cNvSpPr txBox="1"/>
          <p:nvPr/>
        </p:nvSpPr>
        <p:spPr>
          <a:xfrm>
            <a:off x="7753081" y="1888761"/>
            <a:ext cx="3819325" cy="3693319"/>
          </a:xfrm>
          <a:prstGeom prst="rect">
            <a:avLst/>
          </a:prstGeom>
          <a:noFill/>
        </p:spPr>
        <p:txBody>
          <a:bodyPr wrap="square" rtlCol="0">
            <a:spAutoFit/>
          </a:bodyPr>
          <a:lstStyle/>
          <a:p>
            <a:r>
              <a:rPr lang="tr-TR" sz="2600" dirty="0" err="1" smtClean="0"/>
              <a:t>İdealstudio</a:t>
            </a:r>
            <a:r>
              <a:rPr lang="tr-TR" sz="2600" dirty="0" smtClean="0"/>
              <a:t> hem öğretim yönetim sistemi </a:t>
            </a:r>
            <a:r>
              <a:rPr lang="tr-TR" sz="2600" dirty="0" err="1" smtClean="0"/>
              <a:t>hemde</a:t>
            </a:r>
            <a:r>
              <a:rPr lang="tr-TR" sz="2600" dirty="0" smtClean="0"/>
              <a:t> içerik geliştirme özelliği oldukça fonksiyonel yeni nesil bir araçtır. Eğitmen tarafından oluşturulan Eğitimlere katılan öğrencilerin performans takipleri izlenebilmektedir. </a:t>
            </a:r>
            <a:endParaRPr lang="tr-TR" sz="2600" dirty="0"/>
          </a:p>
        </p:txBody>
      </p:sp>
    </p:spTree>
    <p:extLst>
      <p:ext uri="{BB962C8B-B14F-4D97-AF65-F5344CB8AC3E}">
        <p14:creationId xmlns:p14="http://schemas.microsoft.com/office/powerpoint/2010/main" val="3542017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VİDEO</a:t>
            </a:r>
            <a:endParaRPr lang="tr-TR" b="1" dirty="0"/>
          </a:p>
        </p:txBody>
      </p:sp>
      <p:sp>
        <p:nvSpPr>
          <p:cNvPr id="6" name="Metin kutusu 5"/>
          <p:cNvSpPr txBox="1"/>
          <p:nvPr/>
        </p:nvSpPr>
        <p:spPr>
          <a:xfrm>
            <a:off x="7243415" y="1670864"/>
            <a:ext cx="4438919" cy="5170646"/>
          </a:xfrm>
          <a:prstGeom prst="rect">
            <a:avLst/>
          </a:prstGeom>
          <a:noFill/>
        </p:spPr>
        <p:txBody>
          <a:bodyPr wrap="square" rtlCol="0">
            <a:spAutoFit/>
          </a:bodyPr>
          <a:lstStyle/>
          <a:p>
            <a:r>
              <a:rPr lang="tr-TR" sz="2200" b="1" dirty="0"/>
              <a:t>Eğitim Bilişim </a:t>
            </a:r>
            <a:r>
              <a:rPr lang="tr-TR" sz="2200" b="1" dirty="0" err="1"/>
              <a:t>Ağı’nın</a:t>
            </a:r>
            <a:r>
              <a:rPr lang="tr-TR" sz="2200" b="1" dirty="0"/>
              <a:t> video modülü derslerinizde gösterebileceğiniz eğitsel amaçlı videoları tek adreste bulabilmeniz için tasarlandı. Ders destek, kişisel gelişim, belgesel, çizgi film, rehberlik, meslekî eğitim gibi alanlarda bireysel ve toplu öğrenmeyi destekleyen video programlarının yer aldığı bu modülde kimya dersinden matematik dersine, dil ve anlatım dersinden İlköğretim Hayat Bilgisi’ne kadar geniş bir yelpazede derslerinizde kullanabileceğiniz videoları bulabilirsiniz. </a:t>
            </a:r>
          </a:p>
        </p:txBody>
      </p:sp>
      <p:pic>
        <p:nvPicPr>
          <p:cNvPr id="3" name="Resim 2" descr="Video - Eğitim Bilişim Ağı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90" y="1737360"/>
            <a:ext cx="6411103" cy="4513538"/>
          </a:xfrm>
          <a:prstGeom prst="rect">
            <a:avLst/>
          </a:prstGeom>
        </p:spPr>
      </p:pic>
    </p:spTree>
    <p:extLst>
      <p:ext uri="{BB962C8B-B14F-4D97-AF65-F5344CB8AC3E}">
        <p14:creationId xmlns:p14="http://schemas.microsoft.com/office/powerpoint/2010/main" val="60303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69627"/>
            <a:ext cx="10058400" cy="927891"/>
          </a:xfrm>
          <a:pattFill prst="pct10">
            <a:fgClr>
              <a:schemeClr val="accent1"/>
            </a:fgClr>
            <a:bgClr>
              <a:schemeClr val="bg1"/>
            </a:bgClr>
          </a:pattFill>
        </p:spPr>
        <p:txBody>
          <a:bodyPr>
            <a:normAutofit/>
          </a:bodyPr>
          <a:lstStyle/>
          <a:p>
            <a:r>
              <a:rPr lang="tr-TR" b="1" dirty="0" smtClean="0"/>
              <a:t>Eğitim </a:t>
            </a:r>
            <a:r>
              <a:rPr lang="tr-TR" b="1" dirty="0"/>
              <a:t>Bilişim Ağı (EBA</a:t>
            </a:r>
            <a:r>
              <a:rPr lang="tr-TR" b="1" dirty="0" smtClean="0"/>
              <a:t>)</a:t>
            </a:r>
            <a:endParaRPr lang="tr-TR" b="1" dirty="0"/>
          </a:p>
        </p:txBody>
      </p:sp>
      <p:pic>
        <p:nvPicPr>
          <p:cNvPr id="4" name="İçerik Yer Tutucusu 3"/>
          <p:cNvPicPr>
            <a:picLocks noGrp="1" noChangeAspect="1"/>
          </p:cNvPicPr>
          <p:nvPr>
            <p:ph idx="1"/>
          </p:nvPr>
        </p:nvPicPr>
        <p:blipFill>
          <a:blip r:embed="rId2"/>
          <a:stretch>
            <a:fillRect/>
          </a:stretch>
        </p:blipFill>
        <p:spPr>
          <a:xfrm>
            <a:off x="5432611" y="1748118"/>
            <a:ext cx="5723067" cy="4680712"/>
          </a:xfrm>
          <a:prstGeom prst="rect">
            <a:avLst/>
          </a:prstGeom>
        </p:spPr>
      </p:pic>
      <p:sp>
        <p:nvSpPr>
          <p:cNvPr id="3" name="Metin kutusu 2"/>
          <p:cNvSpPr txBox="1"/>
          <p:nvPr/>
        </p:nvSpPr>
        <p:spPr>
          <a:xfrm>
            <a:off x="1097280" y="2151529"/>
            <a:ext cx="3905026" cy="3539430"/>
          </a:xfrm>
          <a:prstGeom prst="rect">
            <a:avLst/>
          </a:prstGeom>
          <a:noFill/>
        </p:spPr>
        <p:txBody>
          <a:bodyPr wrap="square" rtlCol="0">
            <a:spAutoFit/>
          </a:bodyPr>
          <a:lstStyle/>
          <a:p>
            <a:r>
              <a:rPr lang="en-US" sz="2800" dirty="0" err="1" smtClean="0"/>
              <a:t>Eğitim</a:t>
            </a:r>
            <a:r>
              <a:rPr lang="en-US" sz="2800" dirty="0" smtClean="0"/>
              <a:t> </a:t>
            </a:r>
            <a:r>
              <a:rPr lang="en-US" sz="2800" dirty="0" err="1" smtClean="0"/>
              <a:t>Bilişim</a:t>
            </a:r>
            <a:r>
              <a:rPr lang="en-US" sz="2800" dirty="0" smtClean="0"/>
              <a:t> </a:t>
            </a:r>
            <a:r>
              <a:rPr lang="en-US" sz="2800" dirty="0" err="1" smtClean="0"/>
              <a:t>Ağı</a:t>
            </a:r>
            <a:r>
              <a:rPr lang="en-US" sz="2800" dirty="0" smtClean="0"/>
              <a:t> (EBA) </a:t>
            </a:r>
            <a:r>
              <a:rPr lang="tr-TR" sz="2800" dirty="0" smtClean="0"/>
              <a:t>her </a:t>
            </a:r>
            <a:r>
              <a:rPr lang="en-US" sz="2800" dirty="0" err="1" smtClean="0"/>
              <a:t>sınıf</a:t>
            </a:r>
            <a:r>
              <a:rPr lang="en-US" sz="2800" dirty="0" smtClean="0"/>
              <a:t> </a:t>
            </a:r>
            <a:r>
              <a:rPr lang="en-US" sz="2800" dirty="0" err="1" smtClean="0"/>
              <a:t>seviye</a:t>
            </a:r>
            <a:r>
              <a:rPr lang="tr-TR" sz="2800" dirty="0" smtClean="0"/>
              <a:t>sine </a:t>
            </a:r>
            <a:r>
              <a:rPr lang="en-US" sz="2800" dirty="0" err="1" smtClean="0"/>
              <a:t>uygun</a:t>
            </a:r>
            <a:r>
              <a:rPr lang="en-US" sz="2800" dirty="0" smtClean="0"/>
              <a:t>, </a:t>
            </a:r>
            <a:r>
              <a:rPr lang="en-US" sz="2800" dirty="0" err="1" smtClean="0"/>
              <a:t>güvenilir</a:t>
            </a:r>
            <a:r>
              <a:rPr lang="en-US" sz="2800" dirty="0" smtClean="0"/>
              <a:t> </a:t>
            </a:r>
            <a:r>
              <a:rPr lang="en-US" sz="2800" dirty="0" err="1" smtClean="0"/>
              <a:t>ve</a:t>
            </a:r>
            <a:r>
              <a:rPr lang="en-US" sz="2800" dirty="0" smtClean="0"/>
              <a:t> </a:t>
            </a:r>
            <a:r>
              <a:rPr lang="en-US" sz="2800" dirty="0" err="1" smtClean="0"/>
              <a:t>incelemeden</a:t>
            </a:r>
            <a:r>
              <a:rPr lang="en-US" sz="2800" dirty="0" smtClean="0"/>
              <a:t> </a:t>
            </a:r>
            <a:r>
              <a:rPr lang="en-US" sz="2800" dirty="0" err="1" smtClean="0"/>
              <a:t>geçmiş</a:t>
            </a:r>
            <a:r>
              <a:rPr lang="en-US" sz="2800" dirty="0" smtClean="0"/>
              <a:t> </a:t>
            </a:r>
            <a:r>
              <a:rPr lang="en-US" sz="2800" dirty="0" err="1" smtClean="0"/>
              <a:t>doğru</a:t>
            </a:r>
            <a:r>
              <a:rPr lang="en-US" sz="2800" dirty="0" smtClean="0"/>
              <a:t> e-</a:t>
            </a:r>
            <a:r>
              <a:rPr lang="en-US" sz="2800" dirty="0" err="1" smtClean="0"/>
              <a:t>içerikleri</a:t>
            </a:r>
            <a:r>
              <a:rPr lang="en-US" sz="2800" dirty="0" smtClean="0"/>
              <a:t> </a:t>
            </a:r>
            <a:r>
              <a:rPr lang="en-US" sz="2800" dirty="0" err="1" smtClean="0"/>
              <a:t>bulabileceğiniz</a:t>
            </a:r>
            <a:r>
              <a:rPr lang="en-US" sz="2800" dirty="0" smtClean="0"/>
              <a:t> </a:t>
            </a:r>
            <a:r>
              <a:rPr lang="tr-TR" sz="2800" dirty="0" smtClean="0"/>
              <a:t>ülkemizin en büyük eğitim platformudur. </a:t>
            </a:r>
            <a:endParaRPr lang="tr-TR" dirty="0"/>
          </a:p>
        </p:txBody>
      </p:sp>
    </p:spTree>
    <p:extLst>
      <p:ext uri="{BB962C8B-B14F-4D97-AF65-F5344CB8AC3E}">
        <p14:creationId xmlns:p14="http://schemas.microsoft.com/office/powerpoint/2010/main" val="2060342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VİDEO</a:t>
            </a:r>
            <a:endParaRPr lang="tr-TR" b="1" dirty="0"/>
          </a:p>
        </p:txBody>
      </p:sp>
      <p:sp>
        <p:nvSpPr>
          <p:cNvPr id="6" name="Metin kutusu 5"/>
          <p:cNvSpPr txBox="1"/>
          <p:nvPr/>
        </p:nvSpPr>
        <p:spPr>
          <a:xfrm>
            <a:off x="7213435" y="1752350"/>
            <a:ext cx="4838657" cy="5170646"/>
          </a:xfrm>
          <a:prstGeom prst="rect">
            <a:avLst/>
          </a:prstGeom>
          <a:noFill/>
        </p:spPr>
        <p:txBody>
          <a:bodyPr wrap="square" rtlCol="0">
            <a:spAutoFit/>
          </a:bodyPr>
          <a:lstStyle/>
          <a:p>
            <a:r>
              <a:rPr lang="tr-TR" sz="2400" b="1" dirty="0" smtClean="0"/>
              <a:t>Ayrıca </a:t>
            </a:r>
            <a:r>
              <a:rPr lang="tr-TR" sz="2400" b="1" dirty="0"/>
              <a:t>önemli günlerde izletebileceğiniz videolar, sosyal sorumluluk projeleri kapsamında yapılan videolar, derslerinizi daha da zenginleştirecek çeşitli belgeseller de burada…</a:t>
            </a:r>
          </a:p>
          <a:p>
            <a:r>
              <a:rPr lang="tr-TR" sz="2400" b="1" dirty="0"/>
              <a:t>Öğretmen ve öğrencilerimizin göndereceği videolarla daha da zenginleşecek bu modül sayesinde zaman içerisinde birbirinden farklı video içerikler üretilecek ve öğrenme daha da keyifli hale gelecektir.</a:t>
            </a:r>
          </a:p>
          <a:p>
            <a:r>
              <a:rPr lang="tr-TR" b="1" dirty="0" smtClean="0"/>
              <a:t> </a:t>
            </a:r>
            <a:endParaRPr lang="tr-TR" b="1" dirty="0"/>
          </a:p>
        </p:txBody>
      </p:sp>
      <p:pic>
        <p:nvPicPr>
          <p:cNvPr id="3" name="Resim 2" descr="Video - Eğitim Bilişim Ağı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65" y="1752350"/>
            <a:ext cx="7057370" cy="4648450"/>
          </a:xfrm>
          <a:prstGeom prst="rect">
            <a:avLst/>
          </a:prstGeom>
        </p:spPr>
      </p:pic>
    </p:spTree>
    <p:extLst>
      <p:ext uri="{BB962C8B-B14F-4D97-AF65-F5344CB8AC3E}">
        <p14:creationId xmlns:p14="http://schemas.microsoft.com/office/powerpoint/2010/main" val="1922342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GÖRSEL</a:t>
            </a:r>
            <a:endParaRPr lang="tr-TR" b="1" dirty="0"/>
          </a:p>
        </p:txBody>
      </p:sp>
      <p:sp>
        <p:nvSpPr>
          <p:cNvPr id="6" name="Metin kutusu 5"/>
          <p:cNvSpPr txBox="1"/>
          <p:nvPr/>
        </p:nvSpPr>
        <p:spPr>
          <a:xfrm>
            <a:off x="7255239" y="1737360"/>
            <a:ext cx="4392117" cy="4832092"/>
          </a:xfrm>
          <a:prstGeom prst="rect">
            <a:avLst/>
          </a:prstGeom>
          <a:noFill/>
        </p:spPr>
        <p:txBody>
          <a:bodyPr wrap="square" rtlCol="0">
            <a:spAutoFit/>
          </a:bodyPr>
          <a:lstStyle/>
          <a:p>
            <a:pPr algn="just"/>
            <a:r>
              <a:rPr lang="tr-TR" sz="2200" b="1" dirty="0"/>
              <a:t>Eğitimi daha görsel hale getirmek için öğretmen, öğrenci ve velilerin kullanımına açılan bir modüldür. </a:t>
            </a:r>
            <a:endParaRPr lang="tr-TR" sz="2200" b="1" dirty="0" smtClean="0"/>
          </a:p>
          <a:p>
            <a:pPr algn="just"/>
            <a:r>
              <a:rPr lang="tr-TR" sz="2200" b="1" dirty="0"/>
              <a:t>Yenilik ve Eğitim Teknolojileri Genel Müdürlüğü arşivinden seçilen fotoğraflar derslerinizdeki görsel malzemeyi zenginleştirmek için artık EBA görsel modülünde. Zaman içerisinde öğretmenlerimizin de katılımıyla eğitimin görsel tarihine dönüşmesi planlanan bu modülde sizler için hazırlanan harita, grafik, animasyon ve simülasyonlar da yer alacak.</a:t>
            </a:r>
          </a:p>
        </p:txBody>
      </p:sp>
      <p:pic>
        <p:nvPicPr>
          <p:cNvPr id="7" name="İçerik Yer Tutucusu 6" descr="Görseller - Eğitim Bilişim Ağı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150" y="1849656"/>
            <a:ext cx="6641090" cy="4022725"/>
          </a:xfrm>
        </p:spPr>
      </p:pic>
    </p:spTree>
    <p:extLst>
      <p:ext uri="{BB962C8B-B14F-4D97-AF65-F5344CB8AC3E}">
        <p14:creationId xmlns:p14="http://schemas.microsoft.com/office/powerpoint/2010/main" val="88472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EBA TARTIŞALIM</a:t>
            </a:r>
            <a:endParaRPr lang="tr-TR" dirty="0"/>
          </a:p>
        </p:txBody>
      </p:sp>
      <p:sp>
        <p:nvSpPr>
          <p:cNvPr id="6" name="Metin kutusu 5"/>
          <p:cNvSpPr txBox="1"/>
          <p:nvPr/>
        </p:nvSpPr>
        <p:spPr>
          <a:xfrm>
            <a:off x="7255239" y="1737360"/>
            <a:ext cx="4392117" cy="4524315"/>
          </a:xfrm>
          <a:prstGeom prst="rect">
            <a:avLst/>
          </a:prstGeom>
          <a:noFill/>
        </p:spPr>
        <p:txBody>
          <a:bodyPr wrap="square" rtlCol="0">
            <a:spAutoFit/>
          </a:bodyPr>
          <a:lstStyle/>
          <a:p>
            <a:pPr algn="just"/>
            <a:r>
              <a:rPr lang="tr-TR" sz="2400" dirty="0" err="1" smtClean="0"/>
              <a:t>EBA’nın</a:t>
            </a:r>
            <a:r>
              <a:rPr lang="tr-TR" sz="2400" dirty="0" smtClean="0"/>
              <a:t> tartışalım </a:t>
            </a:r>
            <a:r>
              <a:rPr lang="tr-TR" sz="2400" dirty="0"/>
              <a:t>bölümü, sistemin daha verimli olması, etkin kullanılması amacıyla tasarlandı. Eğitimle ilgili her türlü yeni fikirlerinizi, hangi e-içeriğin hangi noktada daha faydalı olduğu konusundaki düşüncelerinizi burada paylaşabilir; meslektaşlarınızla fikir alışverişi yaparken diğer öğretmenlerin nelerden nasıl faydalandığını da öğrenebilirsiniz. </a:t>
            </a:r>
            <a:endParaRPr lang="tr-TR" sz="2200" b="1" dirty="0"/>
          </a:p>
        </p:txBody>
      </p:sp>
      <p:pic>
        <p:nvPicPr>
          <p:cNvPr id="4" name="Resim 3" descr="Tartışalım - Eğitim Bilişim Ağı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99" y="1811098"/>
            <a:ext cx="6941340" cy="4376837"/>
          </a:xfrm>
          <a:prstGeom prst="rect">
            <a:avLst/>
          </a:prstGeom>
        </p:spPr>
      </p:pic>
    </p:spTree>
    <p:extLst>
      <p:ext uri="{BB962C8B-B14F-4D97-AF65-F5344CB8AC3E}">
        <p14:creationId xmlns:p14="http://schemas.microsoft.com/office/powerpoint/2010/main" val="4115693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2438" y="286603"/>
            <a:ext cx="10058400" cy="1450757"/>
          </a:xfrm>
        </p:spPr>
        <p:txBody>
          <a:bodyPr/>
          <a:lstStyle/>
          <a:p>
            <a:r>
              <a:rPr lang="tr-TR" b="1" dirty="0" smtClean="0"/>
              <a:t>EBA DOSYA</a:t>
            </a:r>
            <a:endParaRPr lang="tr-TR" b="1" dirty="0"/>
          </a:p>
        </p:txBody>
      </p:sp>
      <p:sp>
        <p:nvSpPr>
          <p:cNvPr id="6" name="Metin kutusu 5"/>
          <p:cNvSpPr txBox="1"/>
          <p:nvPr/>
        </p:nvSpPr>
        <p:spPr>
          <a:xfrm>
            <a:off x="7255239" y="1737360"/>
            <a:ext cx="4392117" cy="3046988"/>
          </a:xfrm>
          <a:prstGeom prst="rect">
            <a:avLst/>
          </a:prstGeom>
          <a:noFill/>
        </p:spPr>
        <p:txBody>
          <a:bodyPr wrap="square" rtlCol="0">
            <a:spAutoFit/>
          </a:bodyPr>
          <a:lstStyle/>
          <a:p>
            <a:pPr algn="just"/>
            <a:r>
              <a:rPr lang="tr-TR" sz="2400" dirty="0" smtClean="0"/>
              <a:t>EBA dosya ile öğrenci ve meslektaşlarınızla kolayca dosya paylaşabilir ve güvenli bir ortamda dosyalarınızı depolayabilirsiniz. Öğretmenlerimizin 10 GB’lık kotası, </a:t>
            </a:r>
            <a:r>
              <a:rPr lang="tr-TR" sz="2400" dirty="0" err="1" smtClean="0"/>
              <a:t>öğrencilerimizinde</a:t>
            </a:r>
            <a:r>
              <a:rPr lang="tr-TR" sz="2400" dirty="0" smtClean="0"/>
              <a:t> 1 GB’lık alanı kullanımdadır.</a:t>
            </a:r>
            <a:r>
              <a:rPr lang="tr-TR" sz="2400" dirty="0"/>
              <a:t> </a:t>
            </a:r>
            <a:endParaRPr lang="tr-TR" sz="2200" b="1" dirty="0"/>
          </a:p>
        </p:txBody>
      </p:sp>
      <p:pic>
        <p:nvPicPr>
          <p:cNvPr id="3" name="Resim 2" descr="EBA Dosya Uygulaması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2" y="1762555"/>
            <a:ext cx="7151427" cy="4472550"/>
          </a:xfrm>
          <a:prstGeom prst="rect">
            <a:avLst/>
          </a:prstGeom>
        </p:spPr>
      </p:pic>
    </p:spTree>
    <p:extLst>
      <p:ext uri="{BB962C8B-B14F-4D97-AF65-F5344CB8AC3E}">
        <p14:creationId xmlns:p14="http://schemas.microsoft.com/office/powerpoint/2010/main" val="39151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85450" y="2295284"/>
            <a:ext cx="10058400" cy="1450757"/>
          </a:xfrm>
        </p:spPr>
        <p:txBody>
          <a:bodyPr/>
          <a:lstStyle/>
          <a:p>
            <a:r>
              <a:rPr lang="tr-TR" b="1" dirty="0" smtClean="0"/>
              <a:t>SORU – CEVAP…..</a:t>
            </a:r>
            <a:endParaRPr lang="tr-TR" b="1" dirty="0"/>
          </a:p>
        </p:txBody>
      </p:sp>
    </p:spTree>
    <p:extLst>
      <p:ext uri="{BB962C8B-B14F-4D97-AF65-F5344CB8AC3E}">
        <p14:creationId xmlns:p14="http://schemas.microsoft.com/office/powerpoint/2010/main" val="53566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69627"/>
            <a:ext cx="10058400" cy="927891"/>
          </a:xfrm>
          <a:pattFill prst="pct10">
            <a:fgClr>
              <a:schemeClr val="accent1"/>
            </a:fgClr>
            <a:bgClr>
              <a:schemeClr val="bg1"/>
            </a:bgClr>
          </a:pattFill>
        </p:spPr>
        <p:txBody>
          <a:bodyPr>
            <a:normAutofit/>
          </a:bodyPr>
          <a:lstStyle/>
          <a:p>
            <a:r>
              <a:rPr lang="tr-TR" b="1" dirty="0" smtClean="0"/>
              <a:t>Neden Eğitim </a:t>
            </a:r>
            <a:r>
              <a:rPr lang="tr-TR" b="1" dirty="0"/>
              <a:t>Bilişim Ağı (EBA</a:t>
            </a:r>
            <a:r>
              <a:rPr lang="tr-TR" b="1" dirty="0" smtClean="0"/>
              <a:t>)</a:t>
            </a:r>
            <a:endParaRPr lang="tr-TR" b="1" dirty="0"/>
          </a:p>
        </p:txBody>
      </p:sp>
      <p:pic>
        <p:nvPicPr>
          <p:cNvPr id="4" name="İçerik Yer Tutucusu 3"/>
          <p:cNvPicPr>
            <a:picLocks noGrp="1" noChangeAspect="1"/>
          </p:cNvPicPr>
          <p:nvPr>
            <p:ph idx="1"/>
          </p:nvPr>
        </p:nvPicPr>
        <p:blipFill>
          <a:blip r:embed="rId2"/>
          <a:stretch>
            <a:fillRect/>
          </a:stretch>
        </p:blipFill>
        <p:spPr>
          <a:xfrm>
            <a:off x="10343142" y="0"/>
            <a:ext cx="1848858" cy="2140914"/>
          </a:xfrm>
          <a:prstGeom prst="rect">
            <a:avLst/>
          </a:prstGeom>
        </p:spPr>
      </p:pic>
      <p:sp>
        <p:nvSpPr>
          <p:cNvPr id="3" name="Metin kutusu 2"/>
          <p:cNvSpPr txBox="1"/>
          <p:nvPr/>
        </p:nvSpPr>
        <p:spPr>
          <a:xfrm>
            <a:off x="887506" y="1922930"/>
            <a:ext cx="10765715" cy="3901068"/>
          </a:xfrm>
          <a:prstGeom prst="rect">
            <a:avLst/>
          </a:prstGeom>
          <a:noFill/>
        </p:spPr>
        <p:txBody>
          <a:bodyPr wrap="square" rtlCol="0">
            <a:spAutoFit/>
          </a:bodyPr>
          <a:lstStyle/>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Öğretme-Öğrenme Sürecini Destekleyici Zengin İçerikler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Uygulamalara ve her türlü kaynağa </a:t>
            </a:r>
            <a:r>
              <a:rPr lang="tr-TR" sz="2400" dirty="0" smtClean="0">
                <a:latin typeface="Arial" panose="020B0604020202020204" pitchFamily="34" charset="0"/>
                <a:ea typeface="MS PGothic" panose="020B0600070205080204" pitchFamily="34" charset="-128"/>
                <a:cs typeface="Times New Roman" panose="02020603050405020304" pitchFamily="18" charset="0"/>
              </a:rPr>
              <a:t>her yerden ve her zaman </a:t>
            </a:r>
            <a:r>
              <a:rPr lang="tr-TR" sz="2400" dirty="0">
                <a:latin typeface="Arial" panose="020B0604020202020204" pitchFamily="34" charset="0"/>
                <a:ea typeface="MS PGothic" panose="020B0600070205080204" pitchFamily="34" charset="-128"/>
                <a:cs typeface="Times New Roman" panose="02020603050405020304" pitchFamily="18" charset="0"/>
              </a:rPr>
              <a:t>erişebilir olması</a:t>
            </a:r>
          </a:p>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Ders öncesi süreçte ilgi motivasyonu arttıracak uygulamaları barındırması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Öğretim programlarının hedef kazanımlarına daha kolay erişim imkanı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Öğretmenler ve öğrencilerin konuları tartışabilecekleri, sorularına cevaplar bulabilecekleri, sanal olarak bir araya gelebilecekleri </a:t>
            </a:r>
            <a:r>
              <a:rPr lang="tr-TR" sz="2400" dirty="0" smtClean="0">
                <a:latin typeface="Arial" panose="020B0604020202020204" pitchFamily="34" charset="0"/>
                <a:ea typeface="MS PGothic" panose="020B0600070205080204" pitchFamily="34" charset="-128"/>
                <a:cs typeface="Times New Roman" panose="02020603050405020304" pitchFamily="18" charset="0"/>
              </a:rPr>
              <a:t>pedagojik sosyal ağlara </a:t>
            </a:r>
            <a:r>
              <a:rPr lang="tr-TR" sz="2400" dirty="0">
                <a:latin typeface="Arial" panose="020B0604020202020204" pitchFamily="34" charset="0"/>
                <a:ea typeface="MS PGothic" panose="020B0600070205080204" pitchFamily="34" charset="-128"/>
                <a:cs typeface="Times New Roman" panose="02020603050405020304" pitchFamily="18" charset="0"/>
              </a:rPr>
              <a:t>sahip </a:t>
            </a:r>
            <a:r>
              <a:rPr lang="tr-TR" sz="2400" dirty="0" smtClean="0">
                <a:latin typeface="Arial" panose="020B0604020202020204" pitchFamily="34" charset="0"/>
                <a:ea typeface="MS PGothic" panose="020B0600070205080204" pitchFamily="34" charset="-128"/>
                <a:cs typeface="Times New Roman" panose="02020603050405020304" pitchFamily="18" charset="0"/>
              </a:rPr>
              <a:t>olmalarını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Paylaşımcı uygulamalar ile eğitim sürecine bağlanacakları ortamlara sahip olmalarını olanak </a:t>
            </a:r>
            <a:r>
              <a:rPr lang="tr-TR" sz="2400" dirty="0" smtClean="0">
                <a:latin typeface="Arial" panose="020B0604020202020204" pitchFamily="34" charset="0"/>
                <a:ea typeface="MS PGothic" panose="020B0600070205080204" pitchFamily="34" charset="-128"/>
                <a:cs typeface="Times New Roman" panose="02020603050405020304" pitchFamily="18" charset="0"/>
              </a:rPr>
              <a:t>sağlaması</a:t>
            </a:r>
            <a:endParaRPr lang="en-US" sz="2400" dirty="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463886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2192" y="764499"/>
            <a:ext cx="10085382" cy="912901"/>
          </a:xfrm>
          <a:pattFill prst="pct5">
            <a:fgClr>
              <a:schemeClr val="accent1"/>
            </a:fgClr>
            <a:bgClr>
              <a:schemeClr val="bg1"/>
            </a:bgClr>
          </a:pattFill>
        </p:spPr>
        <p:txBody>
          <a:bodyPr/>
          <a:lstStyle/>
          <a:p>
            <a:r>
              <a:rPr lang="tr-TR" b="1" dirty="0" smtClean="0"/>
              <a:t>EBA VE E-İÇERİK</a:t>
            </a:r>
            <a:endParaRPr lang="tr-TR" b="1" dirty="0"/>
          </a:p>
        </p:txBody>
      </p:sp>
      <p:sp>
        <p:nvSpPr>
          <p:cNvPr id="4" name="Rectangle 1"/>
          <p:cNvSpPr>
            <a:spLocks noGrp="1" noChangeArrowheads="1"/>
          </p:cNvSpPr>
          <p:nvPr>
            <p:ph idx="1"/>
          </p:nvPr>
        </p:nvSpPr>
        <p:spPr bwMode="auto">
          <a:xfrm>
            <a:off x="853639" y="1990741"/>
            <a:ext cx="1122615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4000" b="1" i="0" u="sng" strike="noStrike" cap="none" normalizeH="0" baseline="0" dirty="0" smtClean="0">
                <a:ln>
                  <a:noFill/>
                </a:ln>
                <a:effectLst/>
                <a:latin typeface="+mj-lt"/>
                <a:cs typeface="Times New Roman" panose="02020603050405020304" pitchFamily="18" charset="0"/>
              </a:rPr>
              <a:t>e-İçerik;</a:t>
            </a:r>
            <a:r>
              <a:rPr kumimoji="0" lang="tr-TR" sz="3600" b="1" i="0" u="none" strike="noStrike" cap="none" normalizeH="0" baseline="0" dirty="0" smtClean="0">
                <a:ln>
                  <a:noFill/>
                </a:ln>
                <a:effectLst/>
                <a:latin typeface="+mj-lt"/>
                <a:cs typeface="Times New Roman" panose="02020603050405020304" pitchFamily="18" charset="0"/>
              </a:rPr>
              <a:t> Öğretim programına uygun, ses, video,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animasyon gibi çoklu ortam bileşenleri ile zenginleştirilmiş,</a:t>
            </a:r>
            <a:endParaRPr kumimoji="0" lang="tr-TR" sz="3600" b="1" i="0" u="none" strike="noStrike" cap="none" normalizeH="0" baseline="0" dirty="0" smtClean="0">
              <a:ln>
                <a:noFill/>
              </a:ln>
              <a:effectLst/>
              <a:latin typeface="+mj-l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Çevrim içi ya da çevrim dışı kullanılabilen,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Öğrenenle etkileşimli ya da </a:t>
            </a:r>
            <a:r>
              <a:rPr kumimoji="0" lang="tr-TR" sz="3600" b="1" i="0" u="none" strike="noStrike" cap="none" normalizeH="0" baseline="0" dirty="0" err="1" smtClean="0">
                <a:ln>
                  <a:noFill/>
                </a:ln>
                <a:effectLst/>
                <a:latin typeface="+mj-lt"/>
                <a:cs typeface="Times New Roman" panose="02020603050405020304" pitchFamily="18" charset="0"/>
              </a:rPr>
              <a:t>etkileşimsiz</a:t>
            </a:r>
            <a:r>
              <a:rPr kumimoji="0" lang="tr-TR" sz="3600" b="1" i="0" u="none" strike="noStrike" cap="none" normalizeH="0" baseline="0" dirty="0" smtClean="0">
                <a:ln>
                  <a:noFill/>
                </a:ln>
                <a:effectLst/>
                <a:latin typeface="+mj-lt"/>
                <a:cs typeface="Times New Roman" panose="02020603050405020304" pitchFamily="18" charset="0"/>
              </a:rPr>
              <a:t> olarak iletişim</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kurabilen dersi destekleyici bilgisayar tabanlı içeriklerdir.</a:t>
            </a:r>
            <a:endParaRPr kumimoji="0" lang="tr-TR" sz="3600" b="1" i="0" u="none" strike="noStrike" cap="none" normalizeH="0" baseline="0" dirty="0" smtClean="0">
              <a:ln>
                <a:noFill/>
              </a:ln>
              <a:effectLst/>
              <a:latin typeface="+mj-lt"/>
            </a:endParaRPr>
          </a:p>
        </p:txBody>
      </p:sp>
    </p:spTree>
    <p:extLst>
      <p:ext uri="{BB962C8B-B14F-4D97-AF65-F5344CB8AC3E}">
        <p14:creationId xmlns:p14="http://schemas.microsoft.com/office/powerpoint/2010/main" val="1725419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7300" y="689548"/>
            <a:ext cx="10085382" cy="912901"/>
          </a:xfrm>
          <a:pattFill prst="pct5">
            <a:fgClr>
              <a:schemeClr val="accent1"/>
            </a:fgClr>
            <a:bgClr>
              <a:schemeClr val="bg1"/>
            </a:bgClr>
          </a:pattFill>
        </p:spPr>
        <p:txBody>
          <a:bodyPr/>
          <a:lstStyle/>
          <a:p>
            <a:r>
              <a:rPr lang="tr-TR" b="1" dirty="0" smtClean="0"/>
              <a:t>NEDEN E-İÇERİK</a:t>
            </a:r>
            <a:endParaRPr lang="tr-TR" b="1" dirty="0"/>
          </a:p>
        </p:txBody>
      </p:sp>
      <p:sp>
        <p:nvSpPr>
          <p:cNvPr id="4" name="Rectangle 1"/>
          <p:cNvSpPr>
            <a:spLocks noGrp="1" noChangeArrowheads="1"/>
          </p:cNvSpPr>
          <p:nvPr>
            <p:ph idx="1"/>
          </p:nvPr>
        </p:nvSpPr>
        <p:spPr bwMode="auto">
          <a:xfrm>
            <a:off x="463895" y="1716661"/>
            <a:ext cx="11493146"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sz="3000" dirty="0"/>
              <a:t>Çağımız toplumları artık bilgiyi öğrenmekle yetinmiyor. </a:t>
            </a:r>
            <a:endParaRPr lang="tr-TR" sz="3000" dirty="0" smtClean="0"/>
          </a:p>
          <a:p>
            <a:r>
              <a:rPr lang="tr-TR" sz="3000" dirty="0" smtClean="0"/>
              <a:t>Bilgiyi </a:t>
            </a:r>
            <a:r>
              <a:rPr lang="tr-TR" sz="3000" dirty="0"/>
              <a:t>en doğru yerde, en doğru </a:t>
            </a:r>
            <a:r>
              <a:rPr lang="tr-TR" sz="3000" dirty="0" smtClean="0"/>
              <a:t>hâliyle </a:t>
            </a:r>
            <a:r>
              <a:rPr lang="tr-TR" sz="3000" dirty="0"/>
              <a:t>kullanıyor, bilgiden </a:t>
            </a:r>
            <a:endParaRPr lang="tr-TR" sz="3000" dirty="0" smtClean="0"/>
          </a:p>
          <a:p>
            <a:r>
              <a:rPr lang="tr-TR" sz="3000" dirty="0" smtClean="0"/>
              <a:t>bilgi </a:t>
            </a:r>
            <a:r>
              <a:rPr lang="tr-TR" sz="3000" dirty="0"/>
              <a:t>üretiyor.</a:t>
            </a:r>
          </a:p>
          <a:p>
            <a:r>
              <a:rPr lang="tr-TR" sz="3000" dirty="0"/>
              <a:t>Teknolojik gelişmelerin gittikçe hız kazandığı 21. yüzyılda bir </a:t>
            </a:r>
            <a:endParaRPr lang="tr-TR" sz="3000" dirty="0" smtClean="0"/>
          </a:p>
          <a:p>
            <a:r>
              <a:rPr lang="tr-TR" sz="3000" dirty="0" smtClean="0"/>
              <a:t>önceki </a:t>
            </a:r>
            <a:r>
              <a:rPr lang="tr-TR" sz="3000" dirty="0"/>
              <a:t>nesil, bir sonraki neslin </a:t>
            </a:r>
            <a:r>
              <a:rPr lang="tr-TR" sz="3000" dirty="0" smtClean="0"/>
              <a:t>hızına </a:t>
            </a:r>
            <a:r>
              <a:rPr lang="tr-TR" sz="3000" dirty="0"/>
              <a:t>yetişemiyor.</a:t>
            </a:r>
          </a:p>
          <a:p>
            <a:r>
              <a:rPr lang="tr-TR" sz="3000" dirty="0"/>
              <a:t>Bilim dalları gittikçe artarken bilgiler derinleşiyor, alanlar özel </a:t>
            </a:r>
            <a:endParaRPr lang="tr-TR" sz="3000" dirty="0" smtClean="0"/>
          </a:p>
          <a:p>
            <a:r>
              <a:rPr lang="tr-TR" sz="3000" dirty="0" smtClean="0"/>
              <a:t>uzmanlık </a:t>
            </a:r>
            <a:r>
              <a:rPr lang="tr-TR" sz="3000" dirty="0"/>
              <a:t>istiyor. </a:t>
            </a:r>
            <a:endParaRPr lang="tr-TR" sz="3000" dirty="0" smtClean="0"/>
          </a:p>
          <a:p>
            <a:r>
              <a:rPr lang="tr-TR" sz="3000" dirty="0" smtClean="0"/>
              <a:t>Eğitimde </a:t>
            </a:r>
            <a:r>
              <a:rPr lang="tr-TR" sz="3000" dirty="0"/>
              <a:t>teknoloji kullanımını giderek arttırıyor, bilgi toplumuna </a:t>
            </a:r>
            <a:endParaRPr lang="tr-TR" sz="3000" dirty="0" smtClean="0"/>
          </a:p>
          <a:p>
            <a:r>
              <a:rPr lang="tr-TR" sz="3000" dirty="0" smtClean="0"/>
              <a:t>uyum </a:t>
            </a:r>
            <a:r>
              <a:rPr lang="tr-TR" sz="3000" dirty="0"/>
              <a:t>sağlayan bireyler </a:t>
            </a:r>
            <a:r>
              <a:rPr lang="tr-TR" sz="3000" dirty="0" smtClean="0"/>
              <a:t>yetiştirmek </a:t>
            </a:r>
            <a:r>
              <a:rPr lang="tr-TR" sz="3000" dirty="0"/>
              <a:t>yeni hedef hâline geliyor</a:t>
            </a:r>
            <a:r>
              <a:rPr lang="tr-TR" sz="3000" dirty="0" smtClean="0"/>
              <a:t>.</a:t>
            </a:r>
            <a:endParaRPr lang="tr-TR" sz="3000" dirty="0"/>
          </a:p>
        </p:txBody>
      </p:sp>
    </p:spTree>
    <p:extLst>
      <p:ext uri="{BB962C8B-B14F-4D97-AF65-F5344CB8AC3E}">
        <p14:creationId xmlns:p14="http://schemas.microsoft.com/office/powerpoint/2010/main" val="3676380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2703" y="704538"/>
            <a:ext cx="10085382" cy="912901"/>
          </a:xfrm>
          <a:pattFill prst="pct5">
            <a:fgClr>
              <a:schemeClr val="accent1"/>
            </a:fgClr>
            <a:bgClr>
              <a:schemeClr val="bg1"/>
            </a:bgClr>
          </a:pattFill>
        </p:spPr>
        <p:txBody>
          <a:bodyPr/>
          <a:lstStyle/>
          <a:p>
            <a:r>
              <a:rPr lang="tr-TR" b="1" dirty="0" smtClean="0"/>
              <a:t>NEDEN E-İÇERİK</a:t>
            </a:r>
            <a:endParaRPr lang="tr-TR" b="1" dirty="0"/>
          </a:p>
        </p:txBody>
      </p:sp>
      <p:sp>
        <p:nvSpPr>
          <p:cNvPr id="4" name="Rectangle 1"/>
          <p:cNvSpPr>
            <a:spLocks noGrp="1" noChangeArrowheads="1"/>
          </p:cNvSpPr>
          <p:nvPr>
            <p:ph idx="1"/>
          </p:nvPr>
        </p:nvSpPr>
        <p:spPr bwMode="auto">
          <a:xfrm>
            <a:off x="-135712" y="2007175"/>
            <a:ext cx="1218705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sz="2800" dirty="0" smtClean="0"/>
              <a:t>e-içerik; elektronik tabanlı öğrenmenin temel bileşenidir.</a:t>
            </a:r>
          </a:p>
          <a:p>
            <a:r>
              <a:rPr lang="tr-TR" sz="2800" dirty="0" smtClean="0"/>
              <a:t>Öğretmenin yeni ders araç gerecidir.</a:t>
            </a:r>
          </a:p>
          <a:p>
            <a:r>
              <a:rPr lang="tr-TR" sz="2800" dirty="0" smtClean="0"/>
              <a:t>Bazen bir web sayfasıdır, bazen bir video…</a:t>
            </a:r>
          </a:p>
          <a:p>
            <a:r>
              <a:rPr lang="tr-TR" sz="2800" dirty="0" smtClean="0"/>
              <a:t>Bazen bir sunudur, bazen bir animasyon…</a:t>
            </a:r>
          </a:p>
          <a:p>
            <a:r>
              <a:rPr lang="tr-TR" sz="2800" dirty="0" smtClean="0"/>
              <a:t>Bazen bir ses dosyasıdır, bazen bir fotoğraf…</a:t>
            </a:r>
          </a:p>
          <a:p>
            <a:r>
              <a:rPr lang="tr-TR" sz="2800" dirty="0" smtClean="0"/>
              <a:t>Bir vaka çalışması da e-içeriğiniz olabilir, bir animasyon veya harita da...</a:t>
            </a:r>
          </a:p>
          <a:p>
            <a:r>
              <a:rPr lang="tr-TR" sz="2800" dirty="0" smtClean="0"/>
              <a:t>Paylaşmak istediğiniz bir haber de e-içerik olabilir, </a:t>
            </a:r>
          </a:p>
          <a:p>
            <a:r>
              <a:rPr lang="tr-TR" sz="2800" dirty="0" smtClean="0"/>
              <a:t>“eğitimde iyi örnek” olarak gösterilebilecek bir uygulama da…</a:t>
            </a:r>
          </a:p>
          <a:p>
            <a:r>
              <a:rPr lang="tr-TR" sz="2800" dirty="0" smtClean="0"/>
              <a:t>E-içerik elektronik ortama aktardığınız veya elektronik herhangi</a:t>
            </a:r>
          </a:p>
          <a:p>
            <a:r>
              <a:rPr lang="tr-TR" sz="2800" dirty="0" smtClean="0"/>
              <a:t> bir ortamdan aldığınız her türlü eğitim materyalidir aslında.</a:t>
            </a:r>
            <a:endParaRPr lang="tr-TR" sz="2800" dirty="0"/>
          </a:p>
        </p:txBody>
      </p:sp>
    </p:spTree>
    <p:extLst>
      <p:ext uri="{BB962C8B-B14F-4D97-AF65-F5344CB8AC3E}">
        <p14:creationId xmlns:p14="http://schemas.microsoft.com/office/powerpoint/2010/main" val="309392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79489"/>
            <a:ext cx="10058400" cy="957871"/>
          </a:xfrm>
          <a:pattFill prst="pct5">
            <a:fgClr>
              <a:schemeClr val="accent1"/>
            </a:fgClr>
            <a:bgClr>
              <a:schemeClr val="bg1"/>
            </a:bgClr>
          </a:pattFill>
        </p:spPr>
        <p:txBody>
          <a:bodyPr/>
          <a:lstStyle/>
          <a:p>
            <a:r>
              <a:rPr lang="tr-TR" b="1" dirty="0" smtClean="0"/>
              <a:t>EBA’YA KAYIT</a:t>
            </a:r>
            <a:endParaRPr lang="tr-TR" b="1" dirty="0"/>
          </a:p>
        </p:txBody>
      </p:sp>
      <p:pic>
        <p:nvPicPr>
          <p:cNvPr id="9" name="İçerik Yer Tutucusu 8"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491" y="1931832"/>
            <a:ext cx="6858561" cy="3808368"/>
          </a:xfrm>
        </p:spPr>
      </p:pic>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603" y="286603"/>
            <a:ext cx="3952062" cy="3743142"/>
          </a:xfrm>
          <a:prstGeom prst="rect">
            <a:avLst/>
          </a:prstGeom>
        </p:spPr>
      </p:pic>
      <p:pic>
        <p:nvPicPr>
          <p:cNvPr id="12" name="Resim 1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603" y="2279561"/>
            <a:ext cx="1840357" cy="4796998"/>
          </a:xfrm>
          <a:prstGeom prst="rect">
            <a:avLst/>
          </a:prstGeom>
        </p:spPr>
      </p:pic>
    </p:spTree>
    <p:extLst>
      <p:ext uri="{BB962C8B-B14F-4D97-AF65-F5344CB8AC3E}">
        <p14:creationId xmlns:p14="http://schemas.microsoft.com/office/powerpoint/2010/main" val="417184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54439"/>
            <a:ext cx="10058400" cy="882921"/>
          </a:xfrm>
          <a:pattFill prst="pct5">
            <a:fgClr>
              <a:schemeClr val="accent1"/>
            </a:fgClr>
            <a:bgClr>
              <a:schemeClr val="bg1"/>
            </a:bgClr>
          </a:pattFill>
        </p:spPr>
        <p:txBody>
          <a:bodyPr/>
          <a:lstStyle/>
          <a:p>
            <a:r>
              <a:rPr lang="tr-TR" b="1" dirty="0" smtClean="0"/>
              <a:t>EBA’YA GİRİŞ</a:t>
            </a:r>
            <a:endParaRPr lang="tr-TR" b="1"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923537"/>
            <a:ext cx="7154261" cy="4022725"/>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569" y="1923537"/>
            <a:ext cx="3153215" cy="609685"/>
          </a:xfrm>
          <a:prstGeom prst="rect">
            <a:avLst/>
          </a:prstGeom>
        </p:spPr>
      </p:pic>
    </p:spTree>
    <p:extLst>
      <p:ext uri="{BB962C8B-B14F-4D97-AF65-F5344CB8AC3E}">
        <p14:creationId xmlns:p14="http://schemas.microsoft.com/office/powerpoint/2010/main" val="231558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524656"/>
            <a:ext cx="10058400" cy="826338"/>
          </a:xfrm>
          <a:pattFill prst="pct5">
            <a:fgClr>
              <a:schemeClr val="accent1"/>
            </a:fgClr>
            <a:bgClr>
              <a:schemeClr val="bg1"/>
            </a:bgClr>
          </a:pattFill>
        </p:spPr>
        <p:txBody>
          <a:bodyPr/>
          <a:lstStyle/>
          <a:p>
            <a:r>
              <a:rPr lang="tr-TR" b="1" dirty="0" smtClean="0"/>
              <a:t>EBA BİLEŞENLERİ</a:t>
            </a:r>
            <a:endParaRPr lang="tr-TR" b="1" dirty="0"/>
          </a:p>
        </p:txBody>
      </p:sp>
      <p:sp>
        <p:nvSpPr>
          <p:cNvPr id="5" name="İçerik Yer Tutucusu 4"/>
          <p:cNvSpPr>
            <a:spLocks noGrp="1"/>
          </p:cNvSpPr>
          <p:nvPr>
            <p:ph idx="1"/>
          </p:nvPr>
        </p:nvSpPr>
        <p:spPr>
          <a:xfrm>
            <a:off x="1097280" y="1740804"/>
            <a:ext cx="10058400" cy="4023360"/>
          </a:xfrm>
        </p:spPr>
        <p:txBody>
          <a:bodyPr>
            <a:normAutofit lnSpcReduction="10000"/>
          </a:bodyPr>
          <a:lstStyle/>
          <a:p>
            <a:r>
              <a:rPr lang="tr-TR" b="1" dirty="0" smtClean="0"/>
              <a:t>Yenilenen EBA ile tüm öğretmen ve öğrencilerimizin her an erişebileceği içerik havuzu oluşturulmuştur. </a:t>
            </a:r>
          </a:p>
          <a:p>
            <a:r>
              <a:rPr lang="tr-TR" b="1" dirty="0" smtClean="0"/>
              <a:t>EBA alt alanlarında :</a:t>
            </a:r>
          </a:p>
          <a:p>
            <a:r>
              <a:rPr lang="tr-TR" b="1" dirty="0" smtClean="0"/>
              <a:t>EBA DERS			GÖRSEL</a:t>
            </a:r>
          </a:p>
          <a:p>
            <a:r>
              <a:rPr lang="tr-TR" b="1" dirty="0" smtClean="0"/>
              <a:t>E-DOKÜMAN			İÇERİK ÜRETİMİ</a:t>
            </a:r>
          </a:p>
          <a:p>
            <a:r>
              <a:rPr lang="tr-TR" b="1" dirty="0" smtClean="0"/>
              <a:t>TARTIŞALIM			EBA DOSYA</a:t>
            </a:r>
          </a:p>
          <a:p>
            <a:r>
              <a:rPr lang="tr-TR" b="1" dirty="0" smtClean="0"/>
              <a:t>E-KURS 				E-DERGİ</a:t>
            </a:r>
          </a:p>
          <a:p>
            <a:r>
              <a:rPr lang="tr-TR" b="1" dirty="0" smtClean="0"/>
              <a:t>E-KİTAP				VİDEO</a:t>
            </a:r>
          </a:p>
          <a:p>
            <a:r>
              <a:rPr lang="tr-TR" b="1" dirty="0" smtClean="0"/>
              <a:t>PORTALLER			SES</a:t>
            </a:r>
          </a:p>
          <a:p>
            <a:r>
              <a:rPr lang="tr-TR" b="1" dirty="0" smtClean="0"/>
              <a:t>Başlıklarından oluşmakta olup, her bir alt alanda zengin içeriklere mevcuttur. </a:t>
            </a:r>
            <a:endParaRPr lang="tr-TR"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927" y="5656760"/>
            <a:ext cx="9674609" cy="1189403"/>
          </a:xfrm>
          <a:prstGeom prst="rect">
            <a:avLst/>
          </a:prstGeom>
        </p:spPr>
      </p:pic>
      <p:pic>
        <p:nvPicPr>
          <p:cNvPr id="12" name="Resim 11"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96" y="1340698"/>
            <a:ext cx="10974332" cy="400106"/>
          </a:xfrm>
          <a:prstGeom prst="rect">
            <a:avLst/>
          </a:prstGeom>
        </p:spPr>
      </p:pic>
      <p:grpSp>
        <p:nvGrpSpPr>
          <p:cNvPr id="3" name="Grup 2"/>
          <p:cNvGrpSpPr/>
          <p:nvPr/>
        </p:nvGrpSpPr>
        <p:grpSpPr>
          <a:xfrm>
            <a:off x="7704529" y="2073955"/>
            <a:ext cx="4487471" cy="3690209"/>
            <a:chOff x="6258445" y="1751100"/>
            <a:chExt cx="5763692" cy="4719499"/>
          </a:xfrm>
        </p:grpSpPr>
        <p:pic>
          <p:nvPicPr>
            <p:cNvPr id="6" name="Resim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28406" y="2401671"/>
              <a:ext cx="2009511" cy="3144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873" y="3611167"/>
              <a:ext cx="614151" cy="614151"/>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9514" y="1751100"/>
              <a:ext cx="614151" cy="614151"/>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6265" y="3586388"/>
              <a:ext cx="614151" cy="614151"/>
            </a:xfrm>
            <a:prstGeom prst="rect">
              <a:avLst/>
            </a:prstGeom>
          </p:spPr>
        </p:pic>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8445" y="4756454"/>
              <a:ext cx="614151" cy="614151"/>
            </a:xfrm>
            <a:prstGeom prst="rect">
              <a:avLst/>
            </a:prstGeom>
          </p:spPr>
        </p:pic>
        <p:pic>
          <p:nvPicPr>
            <p:cNvPr id="13" name="Resim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7986" y="2445536"/>
              <a:ext cx="614151" cy="614151"/>
            </a:xfrm>
            <a:prstGeom prst="rect">
              <a:avLst/>
            </a:prstGeom>
          </p:spPr>
        </p:pic>
        <p:pic>
          <p:nvPicPr>
            <p:cNvPr id="14" name="Resim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7913" y="1757494"/>
              <a:ext cx="614151" cy="614151"/>
            </a:xfrm>
            <a:prstGeom prst="rect">
              <a:avLst/>
            </a:prstGeom>
          </p:spPr>
        </p:pic>
        <p:pic>
          <p:nvPicPr>
            <p:cNvPr id="15" name="Resim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53429" y="2549340"/>
              <a:ext cx="591786" cy="611847"/>
            </a:xfrm>
            <a:prstGeom prst="rect">
              <a:avLst/>
            </a:prstGeom>
          </p:spPr>
        </p:pic>
        <p:pic>
          <p:nvPicPr>
            <p:cNvPr id="16" name="Resim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34468" y="4721542"/>
              <a:ext cx="559881" cy="559881"/>
            </a:xfrm>
            <a:prstGeom prst="rect">
              <a:avLst/>
            </a:prstGeom>
          </p:spPr>
        </p:pic>
        <p:pic>
          <p:nvPicPr>
            <p:cNvPr id="17" name="Resim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56562">
              <a:off x="7925674" y="5782811"/>
              <a:ext cx="2079250" cy="321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 name="Metin kutusu 17"/>
            <p:cNvSpPr txBox="1"/>
            <p:nvPr/>
          </p:nvSpPr>
          <p:spPr>
            <a:xfrm rot="335661">
              <a:off x="8281156" y="6101267"/>
              <a:ext cx="1226790" cy="369332"/>
            </a:xfrm>
            <a:prstGeom prst="rect">
              <a:avLst/>
            </a:prstGeom>
            <a:noFill/>
          </p:spPr>
          <p:txBody>
            <a:bodyPr wrap="square" rtlCol="0">
              <a:spAutoFit/>
            </a:bodyPr>
            <a:lstStyle/>
            <a:p>
              <a:pPr algn="ctr"/>
              <a:r>
                <a:rPr lang="tr-TR" dirty="0" smtClean="0"/>
                <a:t>Arama</a:t>
              </a:r>
              <a:endParaRPr lang="tr-TR" dirty="0"/>
            </a:p>
          </p:txBody>
        </p:sp>
      </p:grpSp>
    </p:spTree>
    <p:extLst>
      <p:ext uri="{BB962C8B-B14F-4D97-AF65-F5344CB8AC3E}">
        <p14:creationId xmlns:p14="http://schemas.microsoft.com/office/powerpoint/2010/main" val="219411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270</TotalTime>
  <Words>754</Words>
  <Application>Microsoft Office PowerPoint</Application>
  <PresentationFormat>Geniş ekran</PresentationFormat>
  <Paragraphs>87</Paragraphs>
  <Slides>24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Calibri</vt:lpstr>
      <vt:lpstr>Calibri Light</vt:lpstr>
      <vt:lpstr>MS PGothic</vt:lpstr>
      <vt:lpstr>Times New Roman</vt:lpstr>
      <vt:lpstr>Wingdings</vt:lpstr>
      <vt:lpstr>Geçmişe bakış</vt:lpstr>
      <vt:lpstr>EBA v.2</vt:lpstr>
      <vt:lpstr>Eğitim Bilişim Ağı (EBA)</vt:lpstr>
      <vt:lpstr>Neden Eğitim Bilişim Ağı (EBA)</vt:lpstr>
      <vt:lpstr>EBA VE E-İÇERİK</vt:lpstr>
      <vt:lpstr>NEDEN E-İÇERİK</vt:lpstr>
      <vt:lpstr>NEDEN E-İÇERİK</vt:lpstr>
      <vt:lpstr>EBA’YA KAYIT</vt:lpstr>
      <vt:lpstr>EBA’YA GİRİŞ</vt:lpstr>
      <vt:lpstr>EBA BİLEŞENLERİ</vt:lpstr>
      <vt:lpstr>EBA DERS</vt:lpstr>
      <vt:lpstr>EBA DERS İÇERİK BAŞLIKLARI</vt:lpstr>
      <vt:lpstr>EBA İLE HER YERDE ÖDEV-KONU TARAMA TESTLERİ</vt:lpstr>
      <vt:lpstr>EBA DERS İÇERİKLERİ</vt:lpstr>
      <vt:lpstr>EBA DERS- KONU ÖZETLERİ</vt:lpstr>
      <vt:lpstr>EBA VE E-İÇERİK PORTALLARI</vt:lpstr>
      <vt:lpstr>EBA VE E-İÇERİK PORTALLARI</vt:lpstr>
      <vt:lpstr>EBA E-İÇERİK ÜRETİMİ</vt:lpstr>
      <vt:lpstr>EBA IDEALSTUDIO</vt:lpstr>
      <vt:lpstr>EBA VİDEO</vt:lpstr>
      <vt:lpstr>EBA VİDEO</vt:lpstr>
      <vt:lpstr>EBA GÖRSEL</vt:lpstr>
      <vt:lpstr>EBA TARTIŞALIM</vt:lpstr>
      <vt:lpstr>EBA DOSYA</vt:lpstr>
      <vt:lpstr>SORU – CEVAP…..</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v.2</dc:title>
  <dc:creator>veysel ceylan</dc:creator>
  <cp:lastModifiedBy>veysel ceylan</cp:lastModifiedBy>
  <cp:revision>39</cp:revision>
  <dcterms:created xsi:type="dcterms:W3CDTF">2015-10-14T06:55:09Z</dcterms:created>
  <dcterms:modified xsi:type="dcterms:W3CDTF">2015-10-15T11:09:22Z</dcterms:modified>
</cp:coreProperties>
</file>