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29"/>
  </p:notesMasterIdLst>
  <p:sldIdLst>
    <p:sldId id="301" r:id="rId2"/>
    <p:sldId id="278" r:id="rId3"/>
    <p:sldId id="325" r:id="rId4"/>
    <p:sldId id="279" r:id="rId5"/>
    <p:sldId id="282" r:id="rId6"/>
    <p:sldId id="283" r:id="rId7"/>
    <p:sldId id="286" r:id="rId8"/>
    <p:sldId id="297" r:id="rId9"/>
    <p:sldId id="287" r:id="rId10"/>
    <p:sldId id="288" r:id="rId11"/>
    <p:sldId id="289" r:id="rId12"/>
    <p:sldId id="290" r:id="rId13"/>
    <p:sldId id="292" r:id="rId14"/>
    <p:sldId id="293" r:id="rId15"/>
    <p:sldId id="295" r:id="rId16"/>
    <p:sldId id="306" r:id="rId17"/>
    <p:sldId id="305" r:id="rId18"/>
    <p:sldId id="303" r:id="rId19"/>
    <p:sldId id="302" r:id="rId20"/>
    <p:sldId id="311" r:id="rId21"/>
    <p:sldId id="310" r:id="rId22"/>
    <p:sldId id="313" r:id="rId23"/>
    <p:sldId id="318" r:id="rId24"/>
    <p:sldId id="316" r:id="rId25"/>
    <p:sldId id="315" r:id="rId26"/>
    <p:sldId id="322" r:id="rId27"/>
    <p:sldId id="320" r:id="rId28"/>
  </p:sldIdLst>
  <p:sldSz cx="12192000" cy="6858000"/>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3A87"/>
    <a:srgbClr val="EF8136"/>
    <a:srgbClr val="F1853A"/>
    <a:srgbClr val="609FD8"/>
    <a:srgbClr val="9B17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50" autoAdjust="0"/>
    <p:restoredTop sz="94374" autoAdjust="0"/>
  </p:normalViewPr>
  <p:slideViewPr>
    <p:cSldViewPr snapToGrid="0">
      <p:cViewPr>
        <p:scale>
          <a:sx n="76" d="100"/>
          <a:sy n="76" d="100"/>
        </p:scale>
        <p:origin x="-492" y="-19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AD647AB-5E85-45C0-8055-1D13822FA7C2}" type="datetimeFigureOut">
              <a:rPr lang="tr-TR" smtClean="0"/>
              <a:pPr/>
              <a:t>05.11.2018</a:t>
            </a:fld>
            <a:endParaRPr lang="tr-TR"/>
          </a:p>
        </p:txBody>
      </p:sp>
      <p:sp>
        <p:nvSpPr>
          <p:cNvPr id="4" name="Slayt Görüntüsü Yer Tutucus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4E21A4F-76F1-4744-A653-9C70E699D3CB}" type="slidenum">
              <a:rPr lang="tr-TR" smtClean="0"/>
              <a:pPr/>
              <a:t>‹#›</a:t>
            </a:fld>
            <a:endParaRPr lang="tr-TR"/>
          </a:p>
        </p:txBody>
      </p:sp>
    </p:spTree>
    <p:extLst>
      <p:ext uri="{BB962C8B-B14F-4D97-AF65-F5344CB8AC3E}">
        <p14:creationId xmlns:p14="http://schemas.microsoft.com/office/powerpoint/2010/main" val="823769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84E21A4F-76F1-4744-A653-9C70E699D3CB}" type="slidenum">
              <a:rPr lang="tr-TR" smtClean="0"/>
              <a:pPr/>
              <a:t>1</a:t>
            </a:fld>
            <a:endParaRPr lang="tr-TR"/>
          </a:p>
        </p:txBody>
      </p:sp>
    </p:spTree>
    <p:extLst>
      <p:ext uri="{BB962C8B-B14F-4D97-AF65-F5344CB8AC3E}">
        <p14:creationId xmlns:p14="http://schemas.microsoft.com/office/powerpoint/2010/main" val="4095570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4E21A4F-76F1-4744-A653-9C70E699D3CB}" type="slidenum">
              <a:rPr lang="tr-TR" smtClean="0"/>
              <a:pPr/>
              <a:t>25</a:t>
            </a:fld>
            <a:endParaRPr lang="tr-TR"/>
          </a:p>
        </p:txBody>
      </p:sp>
    </p:spTree>
    <p:extLst>
      <p:ext uri="{BB962C8B-B14F-4D97-AF65-F5344CB8AC3E}">
        <p14:creationId xmlns:p14="http://schemas.microsoft.com/office/powerpoint/2010/main" val="817789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3F36DF88-1A85-482D-AF25-F2780C0D1DD8}" type="datetime1">
              <a:rPr lang="tr-TR" smtClean="0"/>
              <a:pPr/>
              <a:t>05.11.2018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0C43FB6-07AF-4129-AD7D-2FA6DC8014ED}" type="slidenum">
              <a:rPr lang="tr-TR" smtClean="0"/>
              <a:pPr/>
              <a:t>‹#›</a:t>
            </a:fld>
            <a:endParaRPr lang="tr-TR"/>
          </a:p>
        </p:txBody>
      </p:sp>
    </p:spTree>
    <p:extLst>
      <p:ext uri="{BB962C8B-B14F-4D97-AF65-F5344CB8AC3E}">
        <p14:creationId xmlns:p14="http://schemas.microsoft.com/office/powerpoint/2010/main" val="193016709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F35135A-BFE7-41F2-B0C0-158B78DA4CDB}" type="datetime1">
              <a:rPr lang="tr-TR" smtClean="0"/>
              <a:pPr/>
              <a:t>05.11.2018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0C43FB6-07AF-4129-AD7D-2FA6DC8014ED}" type="slidenum">
              <a:rPr lang="tr-TR" smtClean="0"/>
              <a:pPr/>
              <a:t>‹#›</a:t>
            </a:fld>
            <a:endParaRPr lang="tr-TR"/>
          </a:p>
        </p:txBody>
      </p:sp>
    </p:spTree>
    <p:extLst>
      <p:ext uri="{BB962C8B-B14F-4D97-AF65-F5344CB8AC3E}">
        <p14:creationId xmlns:p14="http://schemas.microsoft.com/office/powerpoint/2010/main" val="1934523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C3A0220-A476-49D0-BE8E-E78F3C7A6008}" type="datetime1">
              <a:rPr lang="tr-TR" smtClean="0"/>
              <a:pPr/>
              <a:t>05.11.2018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0C43FB6-07AF-4129-AD7D-2FA6DC8014ED}" type="slidenum">
              <a:rPr lang="tr-TR" smtClean="0"/>
              <a:pPr/>
              <a:t>‹#›</a:t>
            </a:fld>
            <a:endParaRPr lang="tr-TR"/>
          </a:p>
        </p:txBody>
      </p:sp>
    </p:spTree>
    <p:extLst>
      <p:ext uri="{BB962C8B-B14F-4D97-AF65-F5344CB8AC3E}">
        <p14:creationId xmlns:p14="http://schemas.microsoft.com/office/powerpoint/2010/main" val="2422814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51A5933-A11C-45A6-88B5-0F897EB9DFE2}" type="datetime1">
              <a:rPr lang="tr-TR" smtClean="0"/>
              <a:pPr/>
              <a:t>05.11.2018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0C43FB6-07AF-4129-AD7D-2FA6DC8014ED}" type="slidenum">
              <a:rPr lang="tr-TR" smtClean="0"/>
              <a:pPr/>
              <a:t>‹#›</a:t>
            </a:fld>
            <a:endParaRPr lang="tr-TR"/>
          </a:p>
        </p:txBody>
      </p:sp>
    </p:spTree>
    <p:extLst>
      <p:ext uri="{BB962C8B-B14F-4D97-AF65-F5344CB8AC3E}">
        <p14:creationId xmlns:p14="http://schemas.microsoft.com/office/powerpoint/2010/main" val="645622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4FEE670D-8A5C-40C6-B78E-8C0D30B9A19C}" type="datetime1">
              <a:rPr lang="tr-TR" smtClean="0"/>
              <a:pPr/>
              <a:t>05.11.2018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0C43FB6-07AF-4129-AD7D-2FA6DC8014ED}" type="slidenum">
              <a:rPr lang="tr-TR" smtClean="0"/>
              <a:pPr/>
              <a:t>‹#›</a:t>
            </a:fld>
            <a:endParaRPr lang="tr-TR"/>
          </a:p>
        </p:txBody>
      </p:sp>
    </p:spTree>
    <p:extLst>
      <p:ext uri="{BB962C8B-B14F-4D97-AF65-F5344CB8AC3E}">
        <p14:creationId xmlns:p14="http://schemas.microsoft.com/office/powerpoint/2010/main" val="167939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1D76C8DD-55C4-49B9-B42C-003ABC722EE3}" type="datetime1">
              <a:rPr lang="tr-TR" smtClean="0"/>
              <a:pPr/>
              <a:t>05.11.2018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0C43FB6-07AF-4129-AD7D-2FA6DC8014ED}" type="slidenum">
              <a:rPr lang="tr-TR" smtClean="0"/>
              <a:pPr/>
              <a:t>‹#›</a:t>
            </a:fld>
            <a:endParaRPr lang="tr-TR"/>
          </a:p>
        </p:txBody>
      </p:sp>
    </p:spTree>
    <p:extLst>
      <p:ext uri="{BB962C8B-B14F-4D97-AF65-F5344CB8AC3E}">
        <p14:creationId xmlns:p14="http://schemas.microsoft.com/office/powerpoint/2010/main" val="3548154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39CA2195-24BF-46D4-96B7-9A8ED4EF81A4}" type="datetime1">
              <a:rPr lang="tr-TR" smtClean="0"/>
              <a:pPr/>
              <a:t>05.11.2018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30C43FB6-07AF-4129-AD7D-2FA6DC8014ED}" type="slidenum">
              <a:rPr lang="tr-TR" smtClean="0"/>
              <a:pPr/>
              <a:t>‹#›</a:t>
            </a:fld>
            <a:endParaRPr lang="tr-TR"/>
          </a:p>
        </p:txBody>
      </p:sp>
    </p:spTree>
    <p:extLst>
      <p:ext uri="{BB962C8B-B14F-4D97-AF65-F5344CB8AC3E}">
        <p14:creationId xmlns:p14="http://schemas.microsoft.com/office/powerpoint/2010/main" val="2596852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7D50FE6B-CCA7-47D8-B388-F9F05BA16069}" type="datetime1">
              <a:rPr lang="tr-TR" smtClean="0"/>
              <a:pPr/>
              <a:t>05.11.2018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30C43FB6-07AF-4129-AD7D-2FA6DC8014ED}" type="slidenum">
              <a:rPr lang="tr-TR" smtClean="0"/>
              <a:pPr/>
              <a:t>‹#›</a:t>
            </a:fld>
            <a:endParaRPr lang="tr-TR"/>
          </a:p>
        </p:txBody>
      </p:sp>
    </p:spTree>
    <p:extLst>
      <p:ext uri="{BB962C8B-B14F-4D97-AF65-F5344CB8AC3E}">
        <p14:creationId xmlns:p14="http://schemas.microsoft.com/office/powerpoint/2010/main" val="2039207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21A77E4-1B55-4B4A-BE0C-6815FE4F7423}" type="datetime1">
              <a:rPr lang="tr-TR" smtClean="0"/>
              <a:pPr/>
              <a:t>05.11.2018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30C43FB6-07AF-4129-AD7D-2FA6DC8014ED}" type="slidenum">
              <a:rPr lang="tr-TR" smtClean="0"/>
              <a:pPr/>
              <a:t>‹#›</a:t>
            </a:fld>
            <a:endParaRPr lang="tr-TR"/>
          </a:p>
        </p:txBody>
      </p:sp>
    </p:spTree>
    <p:extLst>
      <p:ext uri="{BB962C8B-B14F-4D97-AF65-F5344CB8AC3E}">
        <p14:creationId xmlns:p14="http://schemas.microsoft.com/office/powerpoint/2010/main" val="336035373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25BB3C9F-698C-41BD-8D6C-7C024EEABC67}" type="datetime1">
              <a:rPr lang="tr-TR" smtClean="0"/>
              <a:pPr/>
              <a:t>05.11.2018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0C43FB6-07AF-4129-AD7D-2FA6DC8014ED}" type="slidenum">
              <a:rPr lang="tr-TR" smtClean="0"/>
              <a:pPr/>
              <a:t>‹#›</a:t>
            </a:fld>
            <a:endParaRPr lang="tr-TR"/>
          </a:p>
        </p:txBody>
      </p:sp>
    </p:spTree>
    <p:extLst>
      <p:ext uri="{BB962C8B-B14F-4D97-AF65-F5344CB8AC3E}">
        <p14:creationId xmlns:p14="http://schemas.microsoft.com/office/powerpoint/2010/main" val="2539648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7A195506-F6F9-4817-956E-CCB8AEB2A43D}" type="datetime1">
              <a:rPr lang="tr-TR" smtClean="0"/>
              <a:pPr/>
              <a:t>05.11.2018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0C43FB6-07AF-4129-AD7D-2FA6DC8014ED}" type="slidenum">
              <a:rPr lang="tr-TR" smtClean="0"/>
              <a:pPr/>
              <a:t>‹#›</a:t>
            </a:fld>
            <a:endParaRPr lang="tr-TR"/>
          </a:p>
        </p:txBody>
      </p:sp>
    </p:spTree>
    <p:extLst>
      <p:ext uri="{BB962C8B-B14F-4D97-AF65-F5344CB8AC3E}">
        <p14:creationId xmlns:p14="http://schemas.microsoft.com/office/powerpoint/2010/main" val="2374950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74D70C-9548-4A2D-9652-DEDB5334F687}" type="datetime1">
              <a:rPr lang="tr-TR" smtClean="0"/>
              <a:pPr/>
              <a:t>05.11.2018</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C43FB6-07AF-4129-AD7D-2FA6DC8014ED}" type="slidenum">
              <a:rPr lang="tr-TR" smtClean="0"/>
              <a:pPr/>
              <a:t>‹#›</a:t>
            </a:fld>
            <a:endParaRPr lang="tr-TR"/>
          </a:p>
        </p:txBody>
      </p:sp>
    </p:spTree>
    <p:extLst>
      <p:ext uri="{BB962C8B-B14F-4D97-AF65-F5344CB8AC3E}">
        <p14:creationId xmlns:p14="http://schemas.microsoft.com/office/powerpoint/2010/main" val="20423665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muglaarge.meb.gov.tr/meb_iys_dosyalar/2018_08/13170755_logo_yon.jpg" TargetMode="External"/><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Metin kutusu 6"/>
          <p:cNvSpPr txBox="1"/>
          <p:nvPr/>
        </p:nvSpPr>
        <p:spPr>
          <a:xfrm>
            <a:off x="4571124" y="345460"/>
            <a:ext cx="3004370" cy="830997"/>
          </a:xfrm>
          <a:prstGeom prst="rect">
            <a:avLst/>
          </a:prstGeom>
          <a:noFill/>
        </p:spPr>
        <p:txBody>
          <a:bodyPr wrap="square" rtlCol="0">
            <a:spAutoFit/>
          </a:bodyPr>
          <a:lstStyle/>
          <a:p>
            <a:pPr algn="ctr"/>
            <a:r>
              <a:rPr lang="tr-TR" sz="4800" b="1" dirty="0" smtClean="0">
                <a:solidFill>
                  <a:schemeClr val="bg1"/>
                </a:solidFill>
                <a:effectLst>
                  <a:outerShdw blurRad="38100" dist="38100" dir="2700000" algn="tl">
                    <a:srgbClr val="000000">
                      <a:alpha val="43137"/>
                    </a:srgbClr>
                  </a:outerShdw>
                </a:effectLst>
              </a:rPr>
              <a:t>GİRİŞ</a:t>
            </a:r>
            <a:endParaRPr lang="tr-TR" sz="4800" b="1" dirty="0">
              <a:solidFill>
                <a:schemeClr val="bg1"/>
              </a:solidFill>
              <a:effectLst>
                <a:outerShdw blurRad="38100" dist="38100" dir="2700000" algn="tl">
                  <a:srgbClr val="000000">
                    <a:alpha val="43137"/>
                  </a:srgbClr>
                </a:outerShdw>
              </a:effectLst>
            </a:endParaRPr>
          </a:p>
        </p:txBody>
      </p:sp>
      <p:pic>
        <p:nvPicPr>
          <p:cNvPr id="5" name="Resim 4"/>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645384612"/>
      </p:ext>
    </p:extLst>
  </p:cSld>
  <p:clrMapOvr>
    <a:masterClrMapping/>
  </p:clrMapOvr>
  <mc:AlternateContent xmlns:mc="http://schemas.openxmlformats.org/markup-compatibility/2006" xmlns:p14="http://schemas.microsoft.com/office/powerpoint/2010/main">
    <mc:Choice Requires="p14">
      <p:transition spd="slow" p14:dur="1250" advTm="12000">
        <p14:switch dir="r"/>
      </p:transition>
    </mc:Choice>
    <mc:Fallback xmlns="">
      <p:transition spd="slow" advTm="12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Metin kutusu 5"/>
          <p:cNvSpPr txBox="1"/>
          <p:nvPr/>
        </p:nvSpPr>
        <p:spPr>
          <a:xfrm>
            <a:off x="332509" y="1702297"/>
            <a:ext cx="11582400" cy="4770537"/>
          </a:xfrm>
          <a:prstGeom prst="rect">
            <a:avLst/>
          </a:prstGeom>
          <a:solidFill>
            <a:schemeClr val="bg1">
              <a:alpha val="61000"/>
            </a:schemeClr>
          </a:solidFill>
          <a:ln>
            <a:solidFill>
              <a:schemeClr val="accent2">
                <a:lumMod val="60000"/>
                <a:lumOff val="40000"/>
              </a:schemeClr>
            </a:solidFill>
          </a:ln>
        </p:spPr>
        <p:txBody>
          <a:bodyPr wrap="square" rtlCol="0">
            <a:spAutoFit/>
          </a:bodyPr>
          <a:lstStyle/>
          <a:p>
            <a:r>
              <a:rPr lang="tr-TR" sz="1900" b="1" dirty="0" smtClean="0"/>
              <a:t>Çalışmalar</a:t>
            </a:r>
          </a:p>
          <a:p>
            <a:endParaRPr lang="tr-TR" sz="1900" dirty="0"/>
          </a:p>
          <a:p>
            <a:r>
              <a:rPr lang="tr-TR" sz="1900" dirty="0" smtClean="0"/>
              <a:t>Modül Tamamlanma Oranı %70</a:t>
            </a:r>
          </a:p>
          <a:p>
            <a:endParaRPr lang="tr-TR" sz="1900" dirty="0"/>
          </a:p>
          <a:p>
            <a:r>
              <a:rPr lang="tr-TR" sz="1900" dirty="0" smtClean="0"/>
              <a:t>Okul İdareci bilgileri</a:t>
            </a:r>
          </a:p>
          <a:p>
            <a:r>
              <a:rPr lang="tr-TR" sz="1900" dirty="0" smtClean="0"/>
              <a:t>Öğrenci bilgileri</a:t>
            </a:r>
          </a:p>
          <a:p>
            <a:r>
              <a:rPr lang="tr-TR" sz="1900" dirty="0" smtClean="0"/>
              <a:t>Veli bilgileri                 toplanmış olup;</a:t>
            </a:r>
          </a:p>
          <a:p>
            <a:endParaRPr lang="tr-TR" sz="1900" dirty="0" smtClean="0"/>
          </a:p>
          <a:p>
            <a:r>
              <a:rPr lang="tr-TR" sz="1900" dirty="0" smtClean="0"/>
              <a:t>İlçe Milli Eğitim Müdürlüklerinde görevli İdareci bilgileri</a:t>
            </a:r>
          </a:p>
          <a:p>
            <a:r>
              <a:rPr lang="tr-TR" sz="1900" dirty="0" smtClean="0"/>
              <a:t>Kadrolu ve Sözleşmeli tüm öğretmenlerin bilgileri                 toplanma aşamasındadır.</a:t>
            </a:r>
          </a:p>
          <a:p>
            <a:endParaRPr lang="tr-TR" sz="1900" dirty="0" smtClean="0"/>
          </a:p>
          <a:p>
            <a:r>
              <a:rPr lang="tr-TR" sz="1900" b="1" dirty="0" smtClean="0"/>
              <a:t>Beklentiler</a:t>
            </a:r>
          </a:p>
          <a:p>
            <a:pPr marL="285750" indent="-285750">
              <a:buFontTx/>
              <a:buChar char="-"/>
            </a:pPr>
            <a:r>
              <a:rPr lang="tr-TR" sz="1900" dirty="0" smtClean="0"/>
              <a:t>Okullarımızın verileri eksik gönderdikleri saptanmıştır. </a:t>
            </a:r>
            <a:endParaRPr lang="tr-TR" sz="1900" dirty="0"/>
          </a:p>
          <a:p>
            <a:pPr marL="285750" indent="-285750">
              <a:buFontTx/>
              <a:buChar char="-"/>
            </a:pPr>
            <a:r>
              <a:rPr lang="tr-TR" sz="1900" dirty="0" smtClean="0"/>
              <a:t>Modül üzerinden okul idarecilerimize Veri Giriş Yetkisi verilecek ve eksik tüm verileri tamamlamaları sağlanacaktır.</a:t>
            </a:r>
          </a:p>
          <a:p>
            <a:pPr marL="285750" indent="-285750">
              <a:buFontTx/>
              <a:buChar char="-"/>
            </a:pPr>
            <a:r>
              <a:rPr lang="tr-TR" sz="1900" dirty="0" smtClean="0"/>
              <a:t>Gerekli hassasiyetin gösterilmesi ve kaygıların yersiz olduğu konusunda idareci, öğretmen ve velilerin bilgilendirilmesi  sağlanacaktır.</a:t>
            </a:r>
          </a:p>
        </p:txBody>
      </p:sp>
      <p:sp>
        <p:nvSpPr>
          <p:cNvPr id="7" name="Metin kutusu 4"/>
          <p:cNvSpPr txBox="1"/>
          <p:nvPr/>
        </p:nvSpPr>
        <p:spPr>
          <a:xfrm>
            <a:off x="2615900" y="322081"/>
            <a:ext cx="7880650" cy="769441"/>
          </a:xfrm>
          <a:prstGeom prst="rect">
            <a:avLst/>
          </a:prstGeom>
          <a:noFill/>
        </p:spPr>
        <p:txBody>
          <a:bodyPr wrap="square" rtlCol="0">
            <a:spAutoFit/>
          </a:bodyPr>
          <a:lstStyle/>
          <a:p>
            <a:pPr lvl="0" algn="ctr"/>
            <a:r>
              <a:rPr lang="tr-TR" sz="4400" dirty="0">
                <a:solidFill>
                  <a:schemeClr val="bg1"/>
                </a:solidFill>
                <a:latin typeface="Baskerville Old Face" panose="02020602080505020303" pitchFamily="18" charset="0"/>
              </a:rPr>
              <a:t>Eğitimde Kalitenin Artırılması</a:t>
            </a:r>
          </a:p>
        </p:txBody>
      </p:sp>
    </p:spTree>
    <p:extLst>
      <p:ext uri="{BB962C8B-B14F-4D97-AF65-F5344CB8AC3E}">
        <p14:creationId xmlns:p14="http://schemas.microsoft.com/office/powerpoint/2010/main" val="3666342539"/>
      </p:ext>
    </p:extLst>
  </p:cSld>
  <p:clrMapOvr>
    <a:masterClrMapping/>
  </p:clrMapOvr>
  <p:transition spd="slow" advTm="400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Metin kutusu 4"/>
          <p:cNvSpPr txBox="1"/>
          <p:nvPr/>
        </p:nvSpPr>
        <p:spPr>
          <a:xfrm>
            <a:off x="2789949" y="297835"/>
            <a:ext cx="7620876" cy="769441"/>
          </a:xfrm>
          <a:prstGeom prst="rect">
            <a:avLst/>
          </a:prstGeom>
          <a:noFill/>
        </p:spPr>
        <p:txBody>
          <a:bodyPr wrap="square" rtlCol="0">
            <a:spAutoFit/>
          </a:bodyPr>
          <a:lstStyle/>
          <a:p>
            <a:pPr lvl="0" algn="ctr"/>
            <a:r>
              <a:rPr lang="tr-TR" sz="4400" dirty="0">
                <a:solidFill>
                  <a:schemeClr val="bg1"/>
                </a:solidFill>
                <a:latin typeface="Baskerville Old Face" panose="02020602080505020303" pitchFamily="18" charset="0"/>
              </a:rPr>
              <a:t>Eğitimde Kalitenin Artırılması</a:t>
            </a:r>
          </a:p>
        </p:txBody>
      </p:sp>
      <p:sp>
        <p:nvSpPr>
          <p:cNvPr id="6" name="Metin kutusu 5"/>
          <p:cNvSpPr txBox="1"/>
          <p:nvPr/>
        </p:nvSpPr>
        <p:spPr>
          <a:xfrm>
            <a:off x="320486" y="1588590"/>
            <a:ext cx="11568546" cy="4924425"/>
          </a:xfrm>
          <a:prstGeom prst="rect">
            <a:avLst/>
          </a:prstGeom>
          <a:solidFill>
            <a:schemeClr val="bg1">
              <a:alpha val="61000"/>
            </a:schemeClr>
          </a:solidFill>
          <a:ln>
            <a:solidFill>
              <a:schemeClr val="accent2">
                <a:lumMod val="60000"/>
                <a:lumOff val="40000"/>
              </a:schemeClr>
            </a:solidFill>
          </a:ln>
        </p:spPr>
        <p:txBody>
          <a:bodyPr wrap="square" rtlCol="0">
            <a:spAutoFit/>
          </a:bodyPr>
          <a:lstStyle/>
          <a:p>
            <a:pPr algn="just"/>
            <a:r>
              <a:rPr lang="en-US" sz="2000" dirty="0">
                <a:solidFill>
                  <a:srgbClr val="243A87"/>
                </a:solidFill>
              </a:rPr>
              <a:t>		</a:t>
            </a:r>
            <a:endParaRPr lang="tr-TR" sz="2000" dirty="0" smtClean="0">
              <a:solidFill>
                <a:srgbClr val="243A87"/>
              </a:solidFill>
            </a:endParaRPr>
          </a:p>
          <a:p>
            <a:pPr algn="just"/>
            <a:endParaRPr lang="tr-TR" sz="2000" dirty="0">
              <a:solidFill>
                <a:srgbClr val="243A87"/>
              </a:solidFill>
            </a:endParaRPr>
          </a:p>
          <a:p>
            <a:pPr algn="just"/>
            <a:endParaRPr lang="tr-TR" sz="2000" dirty="0" smtClean="0">
              <a:solidFill>
                <a:srgbClr val="243A87"/>
              </a:solidFill>
            </a:endParaRPr>
          </a:p>
          <a:p>
            <a:pPr algn="just"/>
            <a:endParaRPr lang="tr-TR" dirty="0" smtClean="0"/>
          </a:p>
          <a:p>
            <a:pPr algn="just"/>
            <a:endParaRPr lang="tr-TR" dirty="0"/>
          </a:p>
          <a:p>
            <a:pPr algn="just"/>
            <a:r>
              <a:rPr lang="tr-TR" dirty="0"/>
              <a:t>	</a:t>
            </a:r>
            <a:endParaRPr lang="tr-TR" dirty="0" smtClean="0"/>
          </a:p>
          <a:p>
            <a:pPr algn="just"/>
            <a:r>
              <a:rPr lang="tr-TR" dirty="0"/>
              <a:t>	</a:t>
            </a:r>
            <a:r>
              <a:rPr lang="tr-TR" sz="2000" dirty="0" smtClean="0"/>
              <a:t>Müdürlüğümüz </a:t>
            </a:r>
            <a:r>
              <a:rPr lang="tr-TR" sz="2000" dirty="0"/>
              <a:t>bünyesinde başlatılan İş’te Erbap Projesi ile, mesleki eğitim-öğretim hizmetlerinin erişim, kapasite ve kalite üst başlıkları altında, en temel 6 ayağı olan eğitim ortamı, eğitimin niteliği, öğrenciler, öğretmenler, sektörle işbirliği ve velilere yönelik bir dizi faaliyet ağı marifetiyle etkili bir mesleki eğitim </a:t>
            </a:r>
            <a:r>
              <a:rPr lang="tr-TR" sz="2000" dirty="0" smtClean="0"/>
              <a:t>hareketinin </a:t>
            </a:r>
            <a:r>
              <a:rPr lang="tr-TR" sz="2000" dirty="0"/>
              <a:t>başlatılması hedeflenmektedir.</a:t>
            </a:r>
          </a:p>
          <a:p>
            <a:pPr algn="just"/>
            <a:r>
              <a:rPr lang="tr-TR" sz="2000" dirty="0"/>
              <a:t>	İş’te Erbap Projesi kapsamında İl Milli Eğitim Mesleki Eğitim Hizmetleri Biriminin koordinasyonunda, İlçe ve </a:t>
            </a:r>
            <a:r>
              <a:rPr lang="tr-TR" sz="2000" dirty="0" smtClean="0"/>
              <a:t>Okul Müdürlüklerimizin </a:t>
            </a:r>
            <a:r>
              <a:rPr lang="tr-TR" sz="2000" dirty="0"/>
              <a:t>katılımcılık esasıyla gerçekleştireceği faaliyetler </a:t>
            </a:r>
            <a:r>
              <a:rPr lang="tr-TR" sz="2000" dirty="0" smtClean="0"/>
              <a:t>ile, eğitim-öğretim </a:t>
            </a:r>
            <a:r>
              <a:rPr lang="tr-TR" sz="2000" dirty="0"/>
              <a:t>hizmetlerinde kaliteyi, verimliliği, birlik ve beraberliği artırmak adına mesleki ve teknik eğitim veren okul/kurumlarımızın performanslarını iyileştirmeye yönelik yapacakları faaliyetleri planlı olarak birbirleri ve sektör işbirliği ile yürütmelerine, kurumlarımızın kurumsal düşünebilme, öz değerlendirme ve </a:t>
            </a:r>
            <a:r>
              <a:rPr lang="tr-TR" sz="2000" dirty="0" err="1"/>
              <a:t>vizyonel</a:t>
            </a:r>
            <a:r>
              <a:rPr lang="tr-TR" sz="2000" dirty="0"/>
              <a:t> bakış açısı kazanmalarına olanak sağlanacaktır</a:t>
            </a:r>
            <a:r>
              <a:rPr lang="tr-TR" sz="2000" dirty="0" smtClean="0"/>
              <a:t>.</a:t>
            </a:r>
            <a:endParaRPr lang="tr-TR" sz="2000" dirty="0"/>
          </a:p>
        </p:txBody>
      </p:sp>
      <p:pic>
        <p:nvPicPr>
          <p:cNvPr id="1026"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239491" y="1677701"/>
            <a:ext cx="3394363" cy="1619681"/>
          </a:xfrm>
          <a:prstGeom prst="roundRect">
            <a:avLst>
              <a:gd name="adj" fmla="val 4167"/>
            </a:avLst>
          </a:prstGeom>
          <a:solidFill>
            <a:srgbClr val="FFFFFF"/>
          </a:solidFill>
          <a:ln w="76200" cap="sq">
            <a:noFill/>
            <a:miter lim="800000"/>
          </a:ln>
          <a:effectLst>
            <a:outerShdw blurRad="44450" dist="27940" dir="5400000" algn="ctr">
              <a:srgbClr val="000000">
                <a:alpha val="32000"/>
              </a:srgbClr>
            </a:outerShdw>
            <a:reflection blurRad="12700" stA="28000" endPos="28000" dist="5000" dir="5400000" sy="-100000" algn="bl" rotWithShape="0"/>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2399972127"/>
      </p:ext>
    </p:extLst>
  </p:cSld>
  <p:clrMapOvr>
    <a:masterClrMapping/>
  </p:clrMapOvr>
  <p:transition spd="slow" advTm="1200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Metin kutusu 4"/>
          <p:cNvSpPr txBox="1"/>
          <p:nvPr/>
        </p:nvSpPr>
        <p:spPr>
          <a:xfrm>
            <a:off x="2839417" y="364510"/>
            <a:ext cx="7409483" cy="769441"/>
          </a:xfrm>
          <a:prstGeom prst="rect">
            <a:avLst/>
          </a:prstGeom>
          <a:noFill/>
        </p:spPr>
        <p:txBody>
          <a:bodyPr wrap="square" rtlCol="0">
            <a:spAutoFit/>
          </a:bodyPr>
          <a:lstStyle/>
          <a:p>
            <a:pPr lvl="0" algn="ctr"/>
            <a:r>
              <a:rPr lang="tr-TR" sz="4400" dirty="0">
                <a:solidFill>
                  <a:schemeClr val="bg1"/>
                </a:solidFill>
                <a:latin typeface="Baskerville Old Face" panose="02020602080505020303" pitchFamily="18" charset="0"/>
              </a:rPr>
              <a:t>Eğitimde Kalitenin Artırılması</a:t>
            </a:r>
          </a:p>
        </p:txBody>
      </p:sp>
      <p:sp>
        <p:nvSpPr>
          <p:cNvPr id="6" name="Metin kutusu 5"/>
          <p:cNvSpPr txBox="1"/>
          <p:nvPr/>
        </p:nvSpPr>
        <p:spPr>
          <a:xfrm>
            <a:off x="196661" y="1597938"/>
            <a:ext cx="11719114" cy="4770537"/>
          </a:xfrm>
          <a:prstGeom prst="rect">
            <a:avLst/>
          </a:prstGeom>
          <a:solidFill>
            <a:schemeClr val="bg1">
              <a:alpha val="61000"/>
            </a:schemeClr>
          </a:solidFill>
          <a:ln>
            <a:solidFill>
              <a:schemeClr val="accent2">
                <a:lumMod val="60000"/>
                <a:lumOff val="40000"/>
              </a:schemeClr>
            </a:solidFill>
          </a:ln>
        </p:spPr>
        <p:txBody>
          <a:bodyPr wrap="square" rtlCol="0">
            <a:spAutoFit/>
          </a:bodyPr>
          <a:lstStyle/>
          <a:p>
            <a:pPr algn="just"/>
            <a:r>
              <a:rPr lang="tr-TR" sz="1900" dirty="0" smtClean="0"/>
              <a:t>Paydaş Kurum ziyaretleri yapılmakta ve proje hakkında kamuoyu bilinci yaratma etkinlikleri devam etmektedir.</a:t>
            </a:r>
          </a:p>
          <a:p>
            <a:pPr algn="just"/>
            <a:endParaRPr lang="tr-TR" sz="1900" dirty="0"/>
          </a:p>
          <a:p>
            <a:pPr algn="just"/>
            <a:r>
              <a:rPr lang="tr-TR" sz="1900" dirty="0" smtClean="0"/>
              <a:t>Modül tamamlanma oranı %95</a:t>
            </a:r>
          </a:p>
          <a:p>
            <a:pPr algn="just"/>
            <a:endParaRPr lang="tr-TR" sz="1900" dirty="0"/>
          </a:p>
          <a:p>
            <a:pPr marL="342900" lvl="0" indent="-342900" algn="just">
              <a:buFont typeface="Wingdings" panose="05000000000000000000" pitchFamily="2" charset="2"/>
              <a:buChar char="Ø"/>
            </a:pPr>
            <a:r>
              <a:rPr lang="tr-TR" sz="1900" dirty="0"/>
              <a:t>Bir İl Milli Eğitim Müdür Yardımcısı, bir İl Milli Eğitim Şube Müdürü, bir Proje İl Koordinatörü ve yirmi üyeden oluşan Müdürlüğümüz Proje Yürütme Kurulu oluşturuldu. Mesleki Yeterlilik ve Akademik Başarı Artırma Ekibi, Mesleki Eğitim Tanıtım Yönlendirme ve Erişim Ekibi, Mesleki ve Teknik Eğitim Kapasite Geliştirme ve Alan Tarama Ekibi, Mesleki ve Teknik Eğitim Projeler ve Koordinasyon Ekibi olarak üç farklı ekip oluşturuldu ve faaliyetleri planlandı</a:t>
            </a:r>
            <a:r>
              <a:rPr lang="tr-TR" sz="1900" dirty="0" smtClean="0"/>
              <a:t>.</a:t>
            </a:r>
            <a:endParaRPr lang="en-US" sz="1900" dirty="0"/>
          </a:p>
          <a:p>
            <a:pPr marL="342900" lvl="0" indent="-342900" algn="just">
              <a:buFont typeface="Wingdings" panose="05000000000000000000" pitchFamily="2" charset="2"/>
              <a:buChar char="Ø"/>
            </a:pPr>
            <a:r>
              <a:rPr lang="tr-TR" sz="1900" dirty="0"/>
              <a:t>Proje ilçe koordinatörleri </a:t>
            </a:r>
            <a:r>
              <a:rPr lang="tr-TR" sz="1900" dirty="0" smtClean="0"/>
              <a:t>belirlendi.</a:t>
            </a:r>
          </a:p>
          <a:p>
            <a:pPr marL="342900" lvl="0" indent="-342900" algn="just">
              <a:buFont typeface="Wingdings" panose="05000000000000000000" pitchFamily="2" charset="2"/>
              <a:buChar char="Ø"/>
            </a:pPr>
            <a:r>
              <a:rPr lang="tr-TR" sz="1900" dirty="0" smtClean="0"/>
              <a:t>Müdürlüğümüz </a:t>
            </a:r>
            <a:r>
              <a:rPr lang="tr-TR" sz="1900" dirty="0"/>
              <a:t>Proje Yürütme Kurulu’nun Çalışma Takvimi oluşturuldu ve her ilçe koordinatörüne </a:t>
            </a:r>
            <a:r>
              <a:rPr lang="tr-TR" sz="1900" dirty="0" smtClean="0"/>
              <a:t>gönderildi.</a:t>
            </a:r>
          </a:p>
          <a:p>
            <a:pPr marL="342900" lvl="0" indent="-342900" algn="just">
              <a:buFont typeface="Wingdings" panose="05000000000000000000" pitchFamily="2" charset="2"/>
              <a:buChar char="Ø"/>
            </a:pPr>
            <a:r>
              <a:rPr lang="tr-TR" sz="1900" dirty="0" smtClean="0"/>
              <a:t>Proje </a:t>
            </a:r>
            <a:r>
              <a:rPr lang="tr-TR" sz="1900" dirty="0"/>
              <a:t>Yürütme Kurulu tarafından her ilçe koordinatörünün katılımıyla bilgilendirme toplantıları yapıldı</a:t>
            </a:r>
            <a:r>
              <a:rPr lang="tr-TR" sz="1900" dirty="0" smtClean="0"/>
              <a:t>.</a:t>
            </a:r>
          </a:p>
          <a:p>
            <a:pPr lvl="0" algn="just"/>
            <a:endParaRPr lang="en-US" sz="1900" dirty="0"/>
          </a:p>
          <a:p>
            <a:pPr lvl="0" algn="just"/>
            <a:r>
              <a:rPr lang="tr-TR" sz="1900" dirty="0"/>
              <a:t>Performans Ölçme Sistemi İŞ’TE ERBAP </a:t>
            </a:r>
            <a:r>
              <a:rPr lang="tr-TR" sz="1900" dirty="0" err="1" smtClean="0"/>
              <a:t>PORTAL’ı</a:t>
            </a:r>
            <a:r>
              <a:rPr lang="tr-TR" sz="1900" dirty="0" smtClean="0"/>
              <a:t> </a:t>
            </a:r>
            <a:r>
              <a:rPr lang="tr-TR" sz="1900" dirty="0"/>
              <a:t>tamamlanmış ve kullanıma açılması için Bakanlığımız tarafından izin aşamasındadır</a:t>
            </a:r>
            <a:r>
              <a:rPr lang="tr-TR" sz="1900" dirty="0" smtClean="0"/>
              <a:t>.</a:t>
            </a:r>
          </a:p>
          <a:p>
            <a:pPr lvl="0" algn="just"/>
            <a:endParaRPr lang="en-US" sz="1900" dirty="0"/>
          </a:p>
        </p:txBody>
      </p:sp>
    </p:spTree>
    <p:extLst>
      <p:ext uri="{BB962C8B-B14F-4D97-AF65-F5344CB8AC3E}">
        <p14:creationId xmlns:p14="http://schemas.microsoft.com/office/powerpoint/2010/main" val="4257651303"/>
      </p:ext>
    </p:extLst>
  </p:cSld>
  <p:clrMapOvr>
    <a:masterClrMapping/>
  </p:clrMapOvr>
  <p:transition spd="slow" advTm="300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Metin kutusu 4"/>
          <p:cNvSpPr txBox="1"/>
          <p:nvPr/>
        </p:nvSpPr>
        <p:spPr>
          <a:xfrm>
            <a:off x="2801317" y="288310"/>
            <a:ext cx="7584836" cy="769441"/>
          </a:xfrm>
          <a:prstGeom prst="rect">
            <a:avLst/>
          </a:prstGeom>
          <a:noFill/>
        </p:spPr>
        <p:txBody>
          <a:bodyPr wrap="square" rtlCol="0">
            <a:spAutoFit/>
          </a:bodyPr>
          <a:lstStyle/>
          <a:p>
            <a:pPr lvl="0" algn="ctr"/>
            <a:r>
              <a:rPr lang="tr-TR" sz="4400" dirty="0">
                <a:solidFill>
                  <a:schemeClr val="bg1"/>
                </a:solidFill>
                <a:latin typeface="Baskerville Old Face" panose="02020602080505020303" pitchFamily="18" charset="0"/>
              </a:rPr>
              <a:t>Eğitimde Kalitenin Artırılması</a:t>
            </a:r>
          </a:p>
        </p:txBody>
      </p:sp>
      <p:sp>
        <p:nvSpPr>
          <p:cNvPr id="6" name="Metin kutusu 5"/>
          <p:cNvSpPr txBox="1"/>
          <p:nvPr/>
        </p:nvSpPr>
        <p:spPr>
          <a:xfrm>
            <a:off x="301436" y="1540965"/>
            <a:ext cx="11568546" cy="5109091"/>
          </a:xfrm>
          <a:prstGeom prst="rect">
            <a:avLst/>
          </a:prstGeom>
          <a:solidFill>
            <a:schemeClr val="bg1">
              <a:alpha val="61000"/>
            </a:schemeClr>
          </a:solidFill>
          <a:ln>
            <a:solidFill>
              <a:schemeClr val="accent2">
                <a:lumMod val="60000"/>
                <a:lumOff val="40000"/>
              </a:schemeClr>
            </a:solidFill>
          </a:ln>
        </p:spPr>
        <p:txBody>
          <a:bodyPr wrap="square" rtlCol="0">
            <a:spAutoFit/>
          </a:bodyPr>
          <a:lstStyle/>
          <a:p>
            <a:pPr indent="449580" algn="just"/>
            <a:endParaRPr lang="tr-TR" sz="1600" dirty="0" smtClean="0">
              <a:solidFill>
                <a:srgbClr val="191919"/>
              </a:solidFill>
            </a:endParaRPr>
          </a:p>
          <a:p>
            <a:pPr indent="449580" algn="just"/>
            <a:endParaRPr lang="tr-TR" sz="1600" dirty="0">
              <a:solidFill>
                <a:srgbClr val="191919"/>
              </a:solidFill>
            </a:endParaRPr>
          </a:p>
          <a:p>
            <a:pPr indent="449580" algn="just"/>
            <a:endParaRPr lang="tr-TR" sz="1600" dirty="0" smtClean="0">
              <a:solidFill>
                <a:srgbClr val="191919"/>
              </a:solidFill>
            </a:endParaRPr>
          </a:p>
          <a:p>
            <a:pPr indent="449580" algn="just"/>
            <a:endParaRPr lang="tr-TR" sz="1600" dirty="0">
              <a:solidFill>
                <a:srgbClr val="191919"/>
              </a:solidFill>
            </a:endParaRPr>
          </a:p>
          <a:p>
            <a:pPr indent="449580" algn="just"/>
            <a:endParaRPr lang="tr-TR" sz="1600" dirty="0" smtClean="0">
              <a:solidFill>
                <a:srgbClr val="191919"/>
              </a:solidFill>
            </a:endParaRPr>
          </a:p>
          <a:p>
            <a:pPr indent="449580" algn="just"/>
            <a:endParaRPr lang="tr-TR" sz="1600" dirty="0">
              <a:solidFill>
                <a:srgbClr val="191919"/>
              </a:solidFill>
            </a:endParaRPr>
          </a:p>
          <a:p>
            <a:pPr indent="449580" algn="just"/>
            <a:endParaRPr lang="tr-TR" sz="1600" dirty="0" smtClean="0">
              <a:solidFill>
                <a:srgbClr val="191919"/>
              </a:solidFill>
            </a:endParaRPr>
          </a:p>
          <a:p>
            <a:pPr indent="449580" algn="just"/>
            <a:endParaRPr lang="tr-TR" sz="1600" dirty="0">
              <a:solidFill>
                <a:srgbClr val="191919"/>
              </a:solidFill>
            </a:endParaRPr>
          </a:p>
          <a:p>
            <a:pPr indent="449580" algn="just"/>
            <a:r>
              <a:rPr lang="tr-TR" dirty="0" smtClean="0">
                <a:solidFill>
                  <a:srgbClr val="191919"/>
                </a:solidFill>
              </a:rPr>
              <a:t>Muğla </a:t>
            </a:r>
            <a:r>
              <a:rPr lang="tr-TR" dirty="0">
                <a:solidFill>
                  <a:srgbClr val="191919"/>
                </a:solidFill>
              </a:rPr>
              <a:t>Eğitimde İyi Örnekler Projesinde, eğitim ve öğretim faaliyetleri kapsamında, iyi örnek olarak kabul edilen çalışmaların ortaya çıkarılması, yaygınlaştırılması ve diğer okul/kurumlar tarafından model alınması amaçlanmaktadır.</a:t>
            </a:r>
          </a:p>
          <a:p>
            <a:pPr indent="449580" algn="just"/>
            <a:endParaRPr lang="tr-TR" dirty="0">
              <a:solidFill>
                <a:srgbClr val="191919"/>
              </a:solidFill>
            </a:endParaRPr>
          </a:p>
          <a:p>
            <a:pPr indent="449580" algn="just"/>
            <a:r>
              <a:rPr lang="tr-TR" dirty="0">
                <a:solidFill>
                  <a:srgbClr val="191919"/>
                </a:solidFill>
              </a:rPr>
              <a:t>Proje ile bütün eğitim personelinin “başvurularının birbirleriyle rekabet ettiği” ya da başvuruların “iyiden kötüye doğru sıralandığı” bir yarışma ortamının yaratılmasından öte eğitim personelimizin geliştirdikleri iyi örnekleri birbirleriyle paylaşmalarına ve birbirlerine model teşkil etmelerine imkân sağlanarak, eğitim öğretim aktivitelerini ve materyallerini geliştirmeleri ve yaygınlaştırmaları hedeflenmektedir</a:t>
            </a:r>
            <a:r>
              <a:rPr lang="tr-TR" dirty="0"/>
              <a:t>. </a:t>
            </a:r>
          </a:p>
          <a:p>
            <a:pPr indent="449580" algn="just"/>
            <a:endParaRPr lang="tr-TR" dirty="0"/>
          </a:p>
          <a:p>
            <a:pPr indent="449580" algn="just"/>
            <a:r>
              <a:rPr lang="tr-TR" dirty="0"/>
              <a:t>2018–2019 Eğitim ve Öğretim yılından itibaren 3 yıl süre ile ilimizdeki tüm okul/kurumlarda uygulanacak olan projede Müdürlüğümüz Strateji Birimi tarafından belirlenen 19 uygulama alanında kurumların başvuru yapmaları ile her alanda dereceye giren çalışmaların ödüllendirilmesi planlanmaktadır</a:t>
            </a:r>
            <a:r>
              <a:rPr lang="tr-TR" dirty="0" smtClean="0"/>
              <a:t>.</a:t>
            </a:r>
            <a:endParaRPr lang="tr-TR" sz="1600" dirty="0"/>
          </a:p>
        </p:txBody>
      </p:sp>
      <p:pic>
        <p:nvPicPr>
          <p:cNvPr id="9" name="Resim 8"/>
          <p:cNvPicPr>
            <a:picLocks noChangeAspect="1"/>
          </p:cNvPicPr>
          <p:nvPr/>
        </p:nvPicPr>
        <p:blipFill>
          <a:blip r:embed="rId3" cstate="print">
            <a:clrChange>
              <a:clrFrom>
                <a:srgbClr val="FFFFFF"/>
              </a:clrFrom>
              <a:clrTo>
                <a:srgbClr val="FFFFFF">
                  <a:alpha val="0"/>
                </a:srgbClr>
              </a:clrTo>
            </a:clrChange>
          </a:blip>
          <a:stretch>
            <a:fillRect/>
          </a:stretch>
        </p:blipFill>
        <p:spPr>
          <a:xfrm>
            <a:off x="3593856" y="1700038"/>
            <a:ext cx="4831306" cy="1652761"/>
          </a:xfrm>
          <a:prstGeom prst="roundRect">
            <a:avLst>
              <a:gd name="adj" fmla="val 4167"/>
            </a:avLst>
          </a:prstGeom>
          <a:solidFill>
            <a:srgbClr val="FFFFFF"/>
          </a:solidFill>
          <a:ln w="76200" cap="sq">
            <a:noFill/>
            <a:miter lim="800000"/>
          </a:ln>
          <a:effectLst>
            <a:outerShdw blurRad="44450" dist="27940" dir="5400000" algn="ctr">
              <a:srgbClr val="000000">
                <a:alpha val="32000"/>
              </a:srgbClr>
            </a:outerShdw>
            <a:reflection blurRad="12700" stA="28000" endPos="28000" dist="5000" dir="5400000" sy="-100000" algn="bl" rotWithShape="0"/>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2753530875"/>
      </p:ext>
    </p:extLst>
  </p:cSld>
  <p:clrMapOvr>
    <a:masterClrMapping/>
  </p:clrMapOvr>
  <p:transition spd="slow" advTm="300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Metin kutusu 4"/>
          <p:cNvSpPr txBox="1"/>
          <p:nvPr/>
        </p:nvSpPr>
        <p:spPr>
          <a:xfrm>
            <a:off x="2467942" y="311047"/>
            <a:ext cx="8234459" cy="769441"/>
          </a:xfrm>
          <a:prstGeom prst="rect">
            <a:avLst/>
          </a:prstGeom>
          <a:noFill/>
        </p:spPr>
        <p:txBody>
          <a:bodyPr wrap="square" rtlCol="0">
            <a:spAutoFit/>
          </a:bodyPr>
          <a:lstStyle/>
          <a:p>
            <a:pPr lvl="0" algn="ctr"/>
            <a:r>
              <a:rPr lang="tr-TR" sz="4400" dirty="0">
                <a:solidFill>
                  <a:schemeClr val="bg1"/>
                </a:solidFill>
                <a:latin typeface="Baskerville Old Face" panose="02020602080505020303" pitchFamily="18" charset="0"/>
              </a:rPr>
              <a:t>Eğitimde Kalitenin Artırılması</a:t>
            </a:r>
          </a:p>
        </p:txBody>
      </p:sp>
      <p:sp>
        <p:nvSpPr>
          <p:cNvPr id="7" name="Metin kutusu 6"/>
          <p:cNvSpPr txBox="1"/>
          <p:nvPr/>
        </p:nvSpPr>
        <p:spPr>
          <a:xfrm>
            <a:off x="301436" y="1540965"/>
            <a:ext cx="11568546" cy="5062924"/>
          </a:xfrm>
          <a:prstGeom prst="rect">
            <a:avLst/>
          </a:prstGeom>
          <a:solidFill>
            <a:schemeClr val="bg1">
              <a:alpha val="61000"/>
            </a:schemeClr>
          </a:solidFill>
          <a:ln>
            <a:solidFill>
              <a:schemeClr val="accent2">
                <a:lumMod val="60000"/>
                <a:lumOff val="40000"/>
              </a:schemeClr>
            </a:solidFill>
          </a:ln>
        </p:spPr>
        <p:txBody>
          <a:bodyPr wrap="square" rtlCol="0">
            <a:spAutoFit/>
          </a:bodyPr>
          <a:lstStyle/>
          <a:p>
            <a:pPr algn="just"/>
            <a:r>
              <a:rPr lang="tr-TR" sz="1900" dirty="0"/>
              <a:t>	</a:t>
            </a:r>
            <a:r>
              <a:rPr lang="tr-TR" sz="1900" dirty="0" smtClean="0"/>
              <a:t>Eğitimde İyi Örnekler projesi  kapsamında okullara gerekli duyurular yapılarak Kurum Değerlendirme Kurulları oluşturulmuştur. Kurul değerlendirmesi yaparak 19 alanda iyi örneklerini belirleyen özel ve resmi  okullarımızın, başvuru formunu ve ilgili görsellerini, bağlı oldukları İlçe Müdürlüklerine kapalı zarf içerisinde 7 Aralık 2018 tarihine kadar teslim etmeleri gerekmektedir. </a:t>
            </a:r>
          </a:p>
          <a:p>
            <a:pPr algn="just"/>
            <a:endParaRPr lang="tr-TR" sz="1900" dirty="0" smtClean="0"/>
          </a:p>
          <a:p>
            <a:pPr algn="just"/>
            <a:r>
              <a:rPr lang="tr-TR" sz="1900" dirty="0" smtClean="0"/>
              <a:t>	İlçe Milli Eğitim Şube Müdürü başkanlığında, İlçe Özel Büro Görevlisi, bir İlkokul Okul Müdürü, bir Ortaokul Okul Müdürü,bir Ortaöğretim Kurumu Müdür Yardımcısı,bir Meslek Lisesi Alan/Bölüm Şefi , bir Rehber Öğretmen,bir Okul Öncesi Öğretmeni, bir Bilişim Teknolojileri Öğretmeni,bir Edebiyat Öğretmeni ,bir Türkçe Öğretmeni,bir Müzik Öğretmeni ve bir Beden Eğitimi Öğretmeni  ile birlikte İlçe Komisyonlarını oluşturarak  14 Aralık 2018 tarihine kadar seçmiş oldukları iyi örnekleri İl Değerlendirme Komisyonu’na göndermeleri gerekmektedir.</a:t>
            </a:r>
          </a:p>
          <a:p>
            <a:pPr algn="just"/>
            <a:r>
              <a:rPr lang="tr-TR" sz="1900" dirty="0" smtClean="0"/>
              <a:t>	İl Değerlendirme Kurulu 28 Aralık 2018 tarihinde belirlemiş oldukları iyi örnekleri ilan edecektir. 9 Ocak 2018 tarihinde ödül törenine katılacak okullarımızdan  başvuruda bulundukları iyi örnekler ile ilgili sunu ve slayt gösterisinde bulunmaları istenecektir.</a:t>
            </a:r>
          </a:p>
          <a:p>
            <a:pPr algn="just"/>
            <a:endParaRPr lang="tr-TR" sz="1900" dirty="0" smtClean="0"/>
          </a:p>
          <a:p>
            <a:pPr algn="just"/>
            <a:r>
              <a:rPr lang="tr-TR" sz="1900" dirty="0" smtClean="0"/>
              <a:t>İlçe Müdürlüklerinden;</a:t>
            </a:r>
          </a:p>
          <a:p>
            <a:pPr algn="just">
              <a:buFont typeface="Wingdings" pitchFamily="2" charset="2"/>
              <a:buChar char="Ø"/>
            </a:pPr>
            <a:r>
              <a:rPr lang="tr-TR" sz="1900" dirty="0" smtClean="0"/>
              <a:t>Her ilçede katılımın arttırılması yönünde çalışmalar yapmaları ve okul kurulları ile irtibat halinde olarak, proje takvimine uygun hareket edilmesini sağlamaları ve başvuruları yakından takip etmeleri  beklenmektedir.</a:t>
            </a:r>
          </a:p>
        </p:txBody>
      </p:sp>
    </p:spTree>
    <p:extLst>
      <p:ext uri="{BB962C8B-B14F-4D97-AF65-F5344CB8AC3E}">
        <p14:creationId xmlns:p14="http://schemas.microsoft.com/office/powerpoint/2010/main" val="3505459504"/>
      </p:ext>
    </p:extLst>
  </p:cSld>
  <p:clrMapOvr>
    <a:masterClrMapping/>
  </p:clrMapOvr>
  <p:transition spd="slow" advTm="300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Metin kutusu 4"/>
          <p:cNvSpPr txBox="1"/>
          <p:nvPr/>
        </p:nvSpPr>
        <p:spPr>
          <a:xfrm>
            <a:off x="2801317" y="326410"/>
            <a:ext cx="7523783" cy="769441"/>
          </a:xfrm>
          <a:prstGeom prst="rect">
            <a:avLst/>
          </a:prstGeom>
          <a:noFill/>
        </p:spPr>
        <p:txBody>
          <a:bodyPr wrap="square" rtlCol="0">
            <a:spAutoFit/>
          </a:bodyPr>
          <a:lstStyle/>
          <a:p>
            <a:pPr lvl="0" algn="ctr"/>
            <a:r>
              <a:rPr lang="tr-TR" sz="4400" dirty="0">
                <a:solidFill>
                  <a:schemeClr val="bg1"/>
                </a:solidFill>
                <a:latin typeface="Baskerville Old Face" panose="02020602080505020303" pitchFamily="18" charset="0"/>
              </a:rPr>
              <a:t>Eğitimde Kalitenin Artırılması</a:t>
            </a:r>
          </a:p>
        </p:txBody>
      </p:sp>
      <p:sp>
        <p:nvSpPr>
          <p:cNvPr id="4" name="Metin kutusu 3"/>
          <p:cNvSpPr txBox="1"/>
          <p:nvPr/>
        </p:nvSpPr>
        <p:spPr>
          <a:xfrm>
            <a:off x="301436" y="1477465"/>
            <a:ext cx="11568546" cy="5386090"/>
          </a:xfrm>
          <a:prstGeom prst="rect">
            <a:avLst/>
          </a:prstGeom>
          <a:solidFill>
            <a:schemeClr val="bg1">
              <a:alpha val="61000"/>
            </a:schemeClr>
          </a:solidFill>
          <a:ln>
            <a:solidFill>
              <a:schemeClr val="accent2">
                <a:lumMod val="60000"/>
                <a:lumOff val="40000"/>
              </a:schemeClr>
            </a:solidFill>
          </a:ln>
        </p:spPr>
        <p:txBody>
          <a:bodyPr wrap="square" rtlCol="0">
            <a:spAutoFit/>
          </a:bodyPr>
          <a:lstStyle/>
          <a:p>
            <a:pPr algn="just"/>
            <a:endParaRPr lang="tr-TR" sz="1600" dirty="0" smtClean="0"/>
          </a:p>
          <a:p>
            <a:pPr algn="just"/>
            <a:endParaRPr lang="tr-TR" sz="1600" dirty="0"/>
          </a:p>
          <a:p>
            <a:pPr algn="just"/>
            <a:endParaRPr lang="tr-TR" sz="1600" dirty="0" smtClean="0"/>
          </a:p>
          <a:p>
            <a:pPr algn="just"/>
            <a:endParaRPr lang="tr-TR" sz="1600" dirty="0"/>
          </a:p>
          <a:p>
            <a:pPr algn="just"/>
            <a:endParaRPr lang="tr-TR" sz="1600" dirty="0" smtClean="0"/>
          </a:p>
          <a:p>
            <a:pPr algn="just"/>
            <a:endParaRPr lang="tr-TR" sz="1600" dirty="0"/>
          </a:p>
          <a:p>
            <a:pPr algn="just"/>
            <a:endParaRPr lang="tr-TR" sz="1600" dirty="0" smtClean="0"/>
          </a:p>
          <a:p>
            <a:pPr algn="just"/>
            <a:endParaRPr lang="tr-TR" sz="1600" dirty="0"/>
          </a:p>
          <a:p>
            <a:pPr algn="just"/>
            <a:endParaRPr lang="tr-TR" sz="1600" dirty="0"/>
          </a:p>
          <a:p>
            <a:pPr algn="just"/>
            <a:r>
              <a:rPr lang="tr-TR" sz="2000" dirty="0" smtClean="0"/>
              <a:t>	Bilgisayar </a:t>
            </a:r>
            <a:r>
              <a:rPr lang="tr-TR" sz="2000" dirty="0"/>
              <a:t>bilimlerinin temel eğitim ortamlarına uyarlanması konusu gitgide artan bir ilgi görmektedir. Bu durumun en temel nedenlerinden birisi, gelecek işgücünde aranacak olan bilgisayar becerilerinin ülkelerin ekonomik ve teknolojik gelişmelerine en büyük katkıyı yapacak olmasıdır. Kodlama eğitimi, bireylerin bilgisayarı hem bir üretim aracı olarak görmelerine, hem de bireylerin kodlama becerileriyle beraber farklı alanlardaki öğrenmelerinde kullanabilecekleri düşünme becerilerine sahip olabilmelerine imkan sağlayacağı öngörülmektedir.</a:t>
            </a:r>
          </a:p>
          <a:p>
            <a:pPr algn="just"/>
            <a:r>
              <a:rPr lang="tr-TR" sz="2000" dirty="0"/>
              <a:t>	</a:t>
            </a:r>
            <a:r>
              <a:rPr lang="tr-TR" sz="2000" dirty="0" smtClean="0"/>
              <a:t>Kodla </a:t>
            </a:r>
            <a:r>
              <a:rPr lang="tr-TR" sz="2000" dirty="0"/>
              <a:t>Muğla Projesi ile, ilimiz Ortaokul ve Lise öğrencilerinin; analitik düşünme becerilerinin, sebep sonuç ilişkisi kurma ve takım halinde çalışma yeteneklerinin, inovatif düşüncelerinin arttırılıp girişimcilik becerilerinin geliştirilmesi ve kod okuryazarlığı bilincinin yaygınlaştırılması için kodlama eğitimi verilmesi amaçlanmaktadır. </a:t>
            </a:r>
          </a:p>
        </p:txBody>
      </p:sp>
      <p:pic>
        <p:nvPicPr>
          <p:cNvPr id="6" name="Resim 5" descr="C:\Users\Muğla Ar-Ge\Desktop\Bülten\KODLA Muğla Projesi\1.jpg"/>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59990" y="1745505"/>
            <a:ext cx="4851437" cy="1724769"/>
          </a:xfrm>
          <a:prstGeom prst="roundRect">
            <a:avLst>
              <a:gd name="adj" fmla="val 4167"/>
            </a:avLst>
          </a:prstGeom>
          <a:solidFill>
            <a:srgbClr val="FFFFFF"/>
          </a:solidFill>
          <a:ln w="76200" cap="sq">
            <a:noFill/>
            <a:miter lim="800000"/>
          </a:ln>
          <a:effectLst>
            <a:outerShdw blurRad="44450" dist="27940" dir="5400000" algn="ctr">
              <a:srgbClr val="000000">
                <a:alpha val="32000"/>
              </a:srgbClr>
            </a:outerShdw>
            <a:reflection blurRad="12700" stA="28000" endPos="28000" dist="5000" dir="5400000" sy="-100000" algn="bl" rotWithShape="0"/>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820727678"/>
      </p:ext>
    </p:extLst>
  </p:cSld>
  <p:clrMapOvr>
    <a:masterClrMapping/>
  </p:clrMapOvr>
  <p:transition spd="slow" advTm="4000">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Metin kutusu 4"/>
          <p:cNvSpPr txBox="1"/>
          <p:nvPr/>
        </p:nvSpPr>
        <p:spPr>
          <a:xfrm>
            <a:off x="2648917" y="335935"/>
            <a:ext cx="7790483" cy="769441"/>
          </a:xfrm>
          <a:prstGeom prst="rect">
            <a:avLst/>
          </a:prstGeom>
          <a:noFill/>
        </p:spPr>
        <p:txBody>
          <a:bodyPr wrap="square" rtlCol="0">
            <a:spAutoFit/>
          </a:bodyPr>
          <a:lstStyle/>
          <a:p>
            <a:pPr lvl="0" algn="ctr"/>
            <a:r>
              <a:rPr lang="tr-TR" sz="4400" dirty="0">
                <a:solidFill>
                  <a:schemeClr val="bg1"/>
                </a:solidFill>
                <a:latin typeface="Baskerville Old Face" panose="02020602080505020303" pitchFamily="18" charset="0"/>
              </a:rPr>
              <a:t>Eğitimde Kalitenin Artırılması</a:t>
            </a:r>
          </a:p>
        </p:txBody>
      </p:sp>
      <p:sp>
        <p:nvSpPr>
          <p:cNvPr id="6" name="Metin kutusu 5"/>
          <p:cNvSpPr txBox="1"/>
          <p:nvPr/>
        </p:nvSpPr>
        <p:spPr>
          <a:xfrm>
            <a:off x="334467" y="1568948"/>
            <a:ext cx="11581307" cy="5078313"/>
          </a:xfrm>
          <a:prstGeom prst="rect">
            <a:avLst/>
          </a:prstGeom>
          <a:solidFill>
            <a:schemeClr val="bg1">
              <a:alpha val="61000"/>
            </a:schemeClr>
          </a:solidFill>
          <a:ln>
            <a:solidFill>
              <a:schemeClr val="accent2">
                <a:lumMod val="60000"/>
                <a:lumOff val="40000"/>
              </a:schemeClr>
            </a:solidFill>
          </a:ln>
        </p:spPr>
        <p:txBody>
          <a:bodyPr wrap="square" rtlCol="0">
            <a:spAutoFit/>
          </a:bodyPr>
          <a:lstStyle/>
          <a:p>
            <a:pPr algn="just"/>
            <a:endParaRPr lang="tr-TR" sz="1600" dirty="0" smtClean="0"/>
          </a:p>
          <a:p>
            <a:pPr algn="just"/>
            <a:endParaRPr lang="tr-TR" sz="1600" dirty="0"/>
          </a:p>
          <a:p>
            <a:pPr algn="just"/>
            <a:endParaRPr lang="tr-TR" sz="1600" dirty="0" smtClean="0"/>
          </a:p>
          <a:p>
            <a:pPr algn="just"/>
            <a:endParaRPr lang="tr-TR" sz="1600" dirty="0"/>
          </a:p>
          <a:p>
            <a:pPr algn="just"/>
            <a:endParaRPr lang="tr-TR" sz="1600" dirty="0" smtClean="0"/>
          </a:p>
          <a:p>
            <a:pPr algn="just"/>
            <a:endParaRPr lang="tr-TR" sz="1600" dirty="0"/>
          </a:p>
          <a:p>
            <a:pPr algn="just"/>
            <a:r>
              <a:rPr lang="tr-TR" sz="1600" dirty="0"/>
              <a:t> </a:t>
            </a:r>
            <a:r>
              <a:rPr lang="tr-TR" sz="1600" dirty="0" smtClean="0"/>
              <a:t>                                                                                                       </a:t>
            </a:r>
          </a:p>
          <a:p>
            <a:pPr algn="just"/>
            <a:r>
              <a:rPr lang="tr-TR" sz="1600" b="1" dirty="0">
                <a:solidFill>
                  <a:schemeClr val="accent6">
                    <a:lumMod val="75000"/>
                  </a:schemeClr>
                </a:solidFill>
              </a:rPr>
              <a:t> </a:t>
            </a:r>
            <a:r>
              <a:rPr lang="tr-TR" sz="1600" b="1" dirty="0" smtClean="0">
                <a:solidFill>
                  <a:schemeClr val="accent6">
                    <a:lumMod val="75000"/>
                  </a:schemeClr>
                </a:solidFill>
              </a:rPr>
              <a:t>                                                                         </a:t>
            </a:r>
            <a:r>
              <a:rPr lang="tr-TR" b="1" dirty="0" err="1" smtClean="0">
                <a:solidFill>
                  <a:schemeClr val="accent6">
                    <a:lumMod val="75000"/>
                  </a:schemeClr>
                </a:solidFill>
              </a:rPr>
              <a:t>erkenSTEM</a:t>
            </a:r>
            <a:r>
              <a:rPr lang="tr-TR" b="1" dirty="0" smtClean="0">
                <a:solidFill>
                  <a:schemeClr val="accent6">
                    <a:lumMod val="75000"/>
                  </a:schemeClr>
                </a:solidFill>
              </a:rPr>
              <a:t> İLE 21.Yüzyıl Yaşam Becerileri Projesi</a:t>
            </a:r>
            <a:endParaRPr lang="tr-TR" dirty="0" smtClean="0"/>
          </a:p>
          <a:p>
            <a:pPr algn="just"/>
            <a:r>
              <a:rPr lang="tr-TR" dirty="0" smtClean="0"/>
              <a:t>	</a:t>
            </a:r>
            <a:r>
              <a:rPr lang="tr-TR" sz="1600" dirty="0" smtClean="0"/>
              <a:t>Günümüzde </a:t>
            </a:r>
            <a:r>
              <a:rPr lang="tr-TR" sz="1600" dirty="0"/>
              <a:t>toplumsal yaşam, tarihin hiçbir döneminde olmadığı kadar hızlı ve sürekli bir değişim içerisindedir. Endüstri 4.0 kavramı ile belirtilen, neredeyse bütün dünyada yaşanan değişimler karşısında eğitim sistemlerinin, bireylerin kişisel becerilerini, mesleki becerilerini ve sosyal değerlerini geliştirmesine imkan verecek şekilde yenilenmesini zorunlu kılmıştır. STEM eğitimi Türkiye’nin küresel alanda ekonomik rekabet gücü için stratejik açıdan önemli bir yere sahiptir. </a:t>
            </a:r>
            <a:r>
              <a:rPr lang="tr-TR" sz="1600" dirty="0" err="1"/>
              <a:t>İnovasyon</a:t>
            </a:r>
            <a:r>
              <a:rPr lang="tr-TR" sz="1600" dirty="0"/>
              <a:t>  ile beslenen ekonomik gelişmeler için STEM alanlarında çalışabilecek donanıma sahip kişilere ihtiyaç duyulmaktadır. Bu sebeple; Ülkenin kalkınmasına katkıda bulunacak geleceğin bilim adamlarının, mühendislerin yetiştirilmesi ve bilime dayalı teknolojik yeniklikler üretebilmeleri adına öğrencilere bilim ve teknoloji okuryazarlığının kazandırılması gerekmektedir. </a:t>
            </a:r>
          </a:p>
          <a:p>
            <a:pPr algn="just"/>
            <a:endParaRPr lang="tr-TR" sz="1600" dirty="0"/>
          </a:p>
          <a:p>
            <a:pPr algn="just"/>
            <a:r>
              <a:rPr lang="tr-TR" sz="1600" b="1" dirty="0"/>
              <a:t>	</a:t>
            </a:r>
            <a:r>
              <a:rPr lang="tr-TR" sz="1600" dirty="0"/>
              <a:t>Bu bağlamda; 21.yüzyıl becerilerinin kazandırılması ve gerçek dünya problemlerine disiplinler arası yaklaşımlarla çözüm üretilmesi adına Müdürlüğümüz Strateji Geliştirme Birimi tarafından </a:t>
            </a:r>
            <a:r>
              <a:rPr lang="tr-TR" sz="1600" dirty="0" smtClean="0"/>
              <a:t>‘’</a:t>
            </a:r>
            <a:r>
              <a:rPr lang="tr-TR" sz="1600" dirty="0" err="1" smtClean="0"/>
              <a:t>erkenSTEM</a:t>
            </a:r>
            <a:r>
              <a:rPr lang="tr-TR" sz="1600" dirty="0" smtClean="0"/>
              <a:t> ile 21.yüzyıl Yaşam Becerileri’’ Projesi </a:t>
            </a:r>
            <a:r>
              <a:rPr lang="tr-TR" sz="1600" dirty="0"/>
              <a:t>başlatılmıştır. Proje ile, mevcut sınıf ortamlarının özgün yöntem, teknik ve materyallerle zenginleştirilmesi yoluyla yenilikçi öğrenme ortamlarına dönüştürülmesinin sağlanması ve öğrencilerin STEM konusunda bilgi ve tecrübe kazanmaları hedeflenmektedir</a:t>
            </a:r>
            <a:r>
              <a:rPr lang="tr-TR" sz="1600" dirty="0" smtClean="0"/>
              <a:t>.</a:t>
            </a:r>
            <a:endParaRPr lang="tr-TR" sz="1600" dirty="0"/>
          </a:p>
        </p:txBody>
      </p:sp>
      <p:pic>
        <p:nvPicPr>
          <p:cNvPr id="4" name="Resim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88798" y="1645147"/>
            <a:ext cx="3949024" cy="1569107"/>
          </a:xfrm>
          <a:prstGeom prst="roundRect">
            <a:avLst>
              <a:gd name="adj" fmla="val 4167"/>
            </a:avLst>
          </a:prstGeom>
          <a:solidFill>
            <a:srgbClr val="FFFFFF"/>
          </a:solidFill>
          <a:ln w="76200" cap="sq">
            <a:noFill/>
            <a:miter lim="800000"/>
          </a:ln>
          <a:effectLst>
            <a:outerShdw blurRad="44450" dist="27940" dir="5400000" algn="ctr">
              <a:srgbClr val="000000">
                <a:alpha val="32000"/>
              </a:srgbClr>
            </a:outerShdw>
            <a:reflection blurRad="12700" stA="28000" endPos="28000" dist="5000" dir="5400000" sy="-100000" algn="bl" rotWithShape="0"/>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684615997"/>
      </p:ext>
    </p:extLst>
  </p:cSld>
  <p:clrMapOvr>
    <a:masterClrMapping/>
  </p:clrMapOvr>
  <mc:AlternateContent xmlns:mc="http://schemas.openxmlformats.org/markup-compatibility/2006" xmlns:p14="http://schemas.microsoft.com/office/powerpoint/2010/main">
    <mc:Choice Requires="p14">
      <p:transition spd="slow" p14:dur="1200" advTm="4000">
        <p:dissolve/>
      </p:transition>
    </mc:Choice>
    <mc:Fallback xmlns="">
      <p:transition spd="slow" advTm="4000">
        <p:dissolv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Metin kutusu 4"/>
          <p:cNvSpPr txBox="1"/>
          <p:nvPr/>
        </p:nvSpPr>
        <p:spPr>
          <a:xfrm>
            <a:off x="2648917" y="335935"/>
            <a:ext cx="7790483" cy="769441"/>
          </a:xfrm>
          <a:prstGeom prst="rect">
            <a:avLst/>
          </a:prstGeom>
          <a:noFill/>
        </p:spPr>
        <p:txBody>
          <a:bodyPr wrap="square" rtlCol="0">
            <a:spAutoFit/>
          </a:bodyPr>
          <a:lstStyle/>
          <a:p>
            <a:pPr lvl="0" algn="ctr"/>
            <a:r>
              <a:rPr lang="tr-TR" sz="4400" dirty="0">
                <a:solidFill>
                  <a:schemeClr val="bg1"/>
                </a:solidFill>
                <a:latin typeface="Baskerville Old Face" panose="02020602080505020303" pitchFamily="18" charset="0"/>
              </a:rPr>
              <a:t>Eğitimde Kalitenin Artırılması</a:t>
            </a:r>
          </a:p>
        </p:txBody>
      </p:sp>
      <p:sp>
        <p:nvSpPr>
          <p:cNvPr id="6" name="Metin kutusu 5"/>
          <p:cNvSpPr txBox="1"/>
          <p:nvPr/>
        </p:nvSpPr>
        <p:spPr>
          <a:xfrm>
            <a:off x="314325" y="1595021"/>
            <a:ext cx="11458575" cy="5078313"/>
          </a:xfrm>
          <a:prstGeom prst="rect">
            <a:avLst/>
          </a:prstGeom>
          <a:solidFill>
            <a:schemeClr val="bg1">
              <a:alpha val="61000"/>
            </a:schemeClr>
          </a:solidFill>
          <a:ln>
            <a:solidFill>
              <a:schemeClr val="accent2">
                <a:lumMod val="60000"/>
                <a:lumOff val="40000"/>
              </a:schemeClr>
            </a:solidFill>
          </a:ln>
        </p:spPr>
        <p:txBody>
          <a:bodyPr wrap="square" rtlCol="0">
            <a:spAutoFit/>
          </a:bodyPr>
          <a:lstStyle/>
          <a:p>
            <a:pPr lvl="0" indent="269875" algn="just" fontAlgn="base">
              <a:spcBef>
                <a:spcPct val="0"/>
              </a:spcBef>
              <a:spcAft>
                <a:spcPct val="0"/>
              </a:spcAft>
            </a:pPr>
            <a:r>
              <a:rPr lang="tr-TR" dirty="0" smtClean="0">
                <a:ea typeface="Calibri" pitchFamily="34" charset="0"/>
                <a:cs typeface="Times New Roman" pitchFamily="18" charset="0"/>
              </a:rPr>
              <a:t>Projemizin </a:t>
            </a:r>
            <a:r>
              <a:rPr lang="tr-TR" dirty="0">
                <a:ea typeface="Calibri" pitchFamily="34" charset="0"/>
                <a:cs typeface="Times New Roman" pitchFamily="18" charset="0"/>
              </a:rPr>
              <a:t>amacı; anasınıfı ve ilkokul öğretmenlerinden oluşan, 13 ilçeden toplam 100 öğretmeni STEM lider öğretmeni olarak </a:t>
            </a:r>
            <a:r>
              <a:rPr lang="tr-TR" dirty="0" smtClean="0">
                <a:ea typeface="Calibri" pitchFamily="34" charset="0"/>
                <a:cs typeface="Times New Roman" pitchFamily="18" charset="0"/>
              </a:rPr>
              <a:t>yetiştirmektir</a:t>
            </a:r>
            <a:r>
              <a:rPr lang="tr-TR" dirty="0">
                <a:ea typeface="Calibri" pitchFamily="34" charset="0"/>
                <a:cs typeface="Times New Roman" pitchFamily="18" charset="0"/>
              </a:rPr>
              <a:t>. Projenin sağlıklı bir şekilde yürütülebilmesi amacıyla proje yürütme ekibi oluşturulmuştur. İlk aşama olarak  27-28 Ekim </a:t>
            </a:r>
            <a:r>
              <a:rPr lang="tr-TR" dirty="0" smtClean="0">
                <a:ea typeface="Calibri" pitchFamily="34" charset="0"/>
                <a:cs typeface="Times New Roman" pitchFamily="18" charset="0"/>
              </a:rPr>
              <a:t>2018 tarihleri </a:t>
            </a:r>
            <a:r>
              <a:rPr lang="tr-TR" dirty="0">
                <a:ea typeface="Calibri" pitchFamily="34" charset="0"/>
                <a:cs typeface="Times New Roman" pitchFamily="18" charset="0"/>
              </a:rPr>
              <a:t>arasında Fethiye’de 118 öğretmenimize alanında uzman STEM lider öğretmen eğitimi veren </a:t>
            </a:r>
            <a:r>
              <a:rPr lang="tr-TR" dirty="0" err="1">
                <a:ea typeface="Calibri" pitchFamily="34" charset="0"/>
                <a:cs typeface="Times New Roman" pitchFamily="18" charset="0"/>
              </a:rPr>
              <a:t>Bahçeşehir</a:t>
            </a:r>
            <a:r>
              <a:rPr lang="tr-TR" dirty="0">
                <a:ea typeface="Calibri" pitchFamily="34" charset="0"/>
                <a:cs typeface="Times New Roman" pitchFamily="18" charset="0"/>
              </a:rPr>
              <a:t> Üniversitesi </a:t>
            </a:r>
            <a:r>
              <a:rPr lang="tr-TR" dirty="0" smtClean="0">
                <a:ea typeface="Calibri" pitchFamily="34" charset="0"/>
                <a:cs typeface="Times New Roman" pitchFamily="18" charset="0"/>
              </a:rPr>
              <a:t>eğitimcileri </a:t>
            </a:r>
            <a:r>
              <a:rPr lang="tr-TR" dirty="0">
                <a:ea typeface="Calibri" pitchFamily="34" charset="0"/>
                <a:cs typeface="Times New Roman" pitchFamily="18" charset="0"/>
              </a:rPr>
              <a:t>tarafından öğretmenlerimize, sınıflarında uygulayabilecekleri 16 haftalık teorik ve uygulamalı eğitim verilmiştir. </a:t>
            </a:r>
          </a:p>
          <a:p>
            <a:pPr lvl="0" indent="269875" algn="just" fontAlgn="base">
              <a:spcBef>
                <a:spcPct val="0"/>
              </a:spcBef>
              <a:spcAft>
                <a:spcPct val="0"/>
              </a:spcAft>
            </a:pPr>
            <a:r>
              <a:rPr lang="tr-TR" dirty="0">
                <a:ea typeface="Calibri" pitchFamily="34" charset="0"/>
                <a:cs typeface="Times New Roman" pitchFamily="18" charset="0"/>
              </a:rPr>
              <a:t>Eğitim öğretimin ikinci döneminde de eğitimin ikinci aşaması verilecektir.</a:t>
            </a:r>
          </a:p>
          <a:p>
            <a:pPr lvl="0" indent="269875" algn="just" eaLnBrk="0" fontAlgn="base" hangingPunct="0">
              <a:spcBef>
                <a:spcPct val="0"/>
              </a:spcBef>
              <a:spcAft>
                <a:spcPct val="0"/>
              </a:spcAft>
            </a:pPr>
            <a:endParaRPr lang="tr-TR" dirty="0">
              <a:ea typeface="Calibri" pitchFamily="34" charset="0"/>
              <a:cs typeface="Times New Roman" pitchFamily="18" charset="0"/>
            </a:endParaRPr>
          </a:p>
          <a:p>
            <a:pPr lvl="0" indent="269875" algn="just" eaLnBrk="0" fontAlgn="base" hangingPunct="0">
              <a:spcBef>
                <a:spcPct val="0"/>
              </a:spcBef>
              <a:spcAft>
                <a:spcPct val="0"/>
              </a:spcAft>
            </a:pPr>
            <a:r>
              <a:rPr lang="tr-TR" dirty="0" smtClean="0">
                <a:ea typeface="Calibri" pitchFamily="34" charset="0"/>
                <a:cs typeface="Times New Roman" pitchFamily="18" charset="0"/>
              </a:rPr>
              <a:t>Lider STEM eğitimi alan öğretmenlerin; aldıkları eğitimi Kasım ayının 3.haftasına kadar, ilçelerindeki anasınıfı ve sınıf öğretmenlerine uygulamalı olarak eğitim vermeleri gerekmektedir.</a:t>
            </a:r>
          </a:p>
          <a:p>
            <a:pPr indent="269875" algn="just" eaLnBrk="0" fontAlgn="base" hangingPunct="0">
              <a:spcBef>
                <a:spcPct val="0"/>
              </a:spcBef>
              <a:spcAft>
                <a:spcPct val="0"/>
              </a:spcAft>
            </a:pPr>
            <a:endParaRPr lang="tr-TR" dirty="0" smtClean="0">
              <a:ea typeface="Calibri" pitchFamily="34" charset="0"/>
              <a:cs typeface="Times New Roman" pitchFamily="18" charset="0"/>
            </a:endParaRPr>
          </a:p>
          <a:p>
            <a:pPr indent="269875" algn="just" eaLnBrk="0" fontAlgn="base" hangingPunct="0">
              <a:spcBef>
                <a:spcPct val="0"/>
              </a:spcBef>
              <a:spcAft>
                <a:spcPct val="0"/>
              </a:spcAft>
            </a:pPr>
            <a:r>
              <a:rPr lang="tr-TR" dirty="0" smtClean="0">
                <a:ea typeface="Calibri" pitchFamily="34" charset="0"/>
                <a:cs typeface="Times New Roman" pitchFamily="18" charset="0"/>
              </a:rPr>
              <a:t>İlçe </a:t>
            </a:r>
            <a:r>
              <a:rPr lang="tr-TR" dirty="0">
                <a:ea typeface="Calibri" pitchFamily="34" charset="0"/>
                <a:cs typeface="Times New Roman" pitchFamily="18" charset="0"/>
              </a:rPr>
              <a:t>Müdürlüklerinden</a:t>
            </a:r>
            <a:r>
              <a:rPr lang="tr-TR" dirty="0" smtClean="0">
                <a:ea typeface="Calibri" pitchFamily="34" charset="0"/>
                <a:cs typeface="Times New Roman" pitchFamily="18" charset="0"/>
              </a:rPr>
              <a:t>;</a:t>
            </a:r>
          </a:p>
          <a:p>
            <a:pPr marL="285750" lvl="0" indent="-285750" algn="just" eaLnBrk="0" fontAlgn="base" hangingPunct="0">
              <a:spcBef>
                <a:spcPct val="0"/>
              </a:spcBef>
              <a:spcAft>
                <a:spcPct val="0"/>
              </a:spcAft>
              <a:buFont typeface="Wingdings" panose="05000000000000000000" pitchFamily="2" charset="2"/>
              <a:buChar char="Ø"/>
            </a:pPr>
            <a:r>
              <a:rPr lang="tr-TR" dirty="0" smtClean="0">
                <a:ea typeface="Calibri" pitchFamily="34" charset="0"/>
                <a:cs typeface="Times New Roman" pitchFamily="18" charset="0"/>
              </a:rPr>
              <a:t>Proje yürütme ekibi tarafından İlçe eğitimi alan öğretmenlerin sayılarını, İ</a:t>
            </a:r>
            <a:r>
              <a:rPr lang="tr-TR" dirty="0" smtClean="0" bmk="">
                <a:ea typeface="Calibri" pitchFamily="34" charset="0"/>
                <a:cs typeface="Times New Roman" pitchFamily="18" charset="0"/>
              </a:rPr>
              <a:t>l Milli Eğitim Strateji Geliştirme Birimine </a:t>
            </a:r>
            <a:r>
              <a:rPr lang="tr-TR" dirty="0" smtClean="0">
                <a:ea typeface="Calibri" pitchFamily="34" charset="0"/>
                <a:cs typeface="Times New Roman" pitchFamily="18" charset="0"/>
              </a:rPr>
              <a:t>bildirilmesi,</a:t>
            </a:r>
            <a:endParaRPr lang="tr-TR" dirty="0">
              <a:cs typeface="Arial" pitchFamily="34" charset="0"/>
            </a:endParaRPr>
          </a:p>
          <a:p>
            <a:pPr marL="285750" lvl="0" indent="-285750" algn="just" eaLnBrk="0" fontAlgn="base" hangingPunct="0">
              <a:spcBef>
                <a:spcPct val="0"/>
              </a:spcBef>
              <a:spcAft>
                <a:spcPct val="0"/>
              </a:spcAft>
              <a:buFont typeface="Wingdings" panose="05000000000000000000" pitchFamily="2" charset="2"/>
              <a:buChar char="Ø"/>
            </a:pPr>
            <a:r>
              <a:rPr lang="tr-TR" dirty="0" smtClean="0">
                <a:ea typeface="Calibri" pitchFamily="34" charset="0"/>
                <a:cs typeface="Times New Roman" pitchFamily="18" charset="0"/>
              </a:rPr>
              <a:t>İlçede yapılan öğretmen eğitimleri tamamlandıktan sonra 16 haftalık STEM proje planlarının sınıflarda uygulanması ve çalışmaların sunumlarının İl Milli Eğitim Strateji Geliştirme Birimine gönderilmesi,</a:t>
            </a:r>
            <a:endParaRPr lang="tr-TR" dirty="0">
              <a:cs typeface="Arial" pitchFamily="34" charset="0"/>
            </a:endParaRPr>
          </a:p>
          <a:p>
            <a:pPr marL="285750" lvl="0" indent="-285750" algn="just" eaLnBrk="0" fontAlgn="base" hangingPunct="0">
              <a:spcBef>
                <a:spcPct val="0"/>
              </a:spcBef>
              <a:spcAft>
                <a:spcPct val="0"/>
              </a:spcAft>
              <a:buFont typeface="Wingdings" panose="05000000000000000000" pitchFamily="2" charset="2"/>
              <a:buChar char="Ø"/>
            </a:pPr>
            <a:r>
              <a:rPr lang="tr-TR" dirty="0" smtClean="0">
                <a:ea typeface="Calibri" pitchFamily="34" charset="0"/>
                <a:cs typeface="Times New Roman" pitchFamily="18" charset="0"/>
              </a:rPr>
              <a:t>Mayıs ayında STEM sergisinin açılması adına gerekli organizasyonun yapılması,</a:t>
            </a:r>
            <a:endParaRPr lang="tr-TR" dirty="0">
              <a:cs typeface="Arial" pitchFamily="34" charset="0"/>
            </a:endParaRPr>
          </a:p>
          <a:p>
            <a:pPr marL="285750" lvl="0" indent="-285750" algn="just" eaLnBrk="0" fontAlgn="base" hangingPunct="0">
              <a:spcBef>
                <a:spcPct val="0"/>
              </a:spcBef>
              <a:spcAft>
                <a:spcPct val="0"/>
              </a:spcAft>
              <a:buFont typeface="Wingdings" panose="05000000000000000000" pitchFamily="2" charset="2"/>
              <a:buChar char="Ø"/>
            </a:pPr>
            <a:r>
              <a:rPr lang="tr-TR" dirty="0" smtClean="0">
                <a:ea typeface="Calibri" pitchFamily="34" charset="0"/>
                <a:cs typeface="Times New Roman" pitchFamily="18" charset="0"/>
              </a:rPr>
              <a:t>Eğitim alan öğretmenlerin özgün oluşturdukları proje planlarından oluşan STEM uygulama kitabının oluşturulması beklenmektedir.</a:t>
            </a:r>
            <a:endParaRPr lang="tr-TR" dirty="0" smtClean="0">
              <a:cs typeface="Arial" pitchFamily="34" charset="0"/>
            </a:endParaRPr>
          </a:p>
        </p:txBody>
      </p:sp>
      <p:sp>
        <p:nvSpPr>
          <p:cNvPr id="21508" name="Rectangle 4"/>
          <p:cNvSpPr>
            <a:spLocks noChangeArrowheads="1"/>
          </p:cNvSpPr>
          <p:nvPr/>
        </p:nvSpPr>
        <p:spPr bwMode="auto">
          <a:xfrm>
            <a:off x="0" y="-2515980"/>
            <a:ext cx="16109859" cy="67095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l" defTabSz="914400" rtl="0" eaLnBrk="1" fontAlgn="base" latinLnBrk="0" hangingPunct="1">
              <a:lnSpc>
                <a:spcPct val="100000"/>
              </a:lnSpc>
              <a:spcBef>
                <a:spcPct val="0"/>
              </a:spcBef>
              <a:spcAft>
                <a:spcPct val="0"/>
              </a:spcAft>
              <a:buClrTx/>
              <a:buSzTx/>
              <a:buFontTx/>
              <a:buNone/>
              <a:tabLst/>
            </a:pPr>
            <a:endParaRPr kumimoji="0" lang="tr-T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269875" algn="l" defTabSz="914400" rtl="0" eaLnBrk="1" fontAlgn="base" latinLnBrk="0" hangingPunct="1">
              <a:lnSpc>
                <a:spcPct val="100000"/>
              </a:lnSpc>
              <a:spcBef>
                <a:spcPct val="0"/>
              </a:spcBef>
              <a:spcAft>
                <a:spcPct val="0"/>
              </a:spcAft>
              <a:buClrTx/>
              <a:buSzTx/>
              <a:buFontTx/>
              <a:buNone/>
              <a:tabLst/>
            </a:pPr>
            <a:endParaRPr lang="tr-TR" sz="1100" dirty="0" smtClean="0">
              <a:latin typeface="Calibri" pitchFamily="34" charset="0"/>
              <a:ea typeface="Calibri" pitchFamily="34" charset="0"/>
              <a:cs typeface="Times New Roman" pitchFamily="18" charset="0"/>
            </a:endParaRPr>
          </a:p>
          <a:p>
            <a:pPr marL="0" marR="0" lvl="0" indent="269875" algn="l" defTabSz="914400" rtl="0" eaLnBrk="1" fontAlgn="base" latinLnBrk="0" hangingPunct="1">
              <a:lnSpc>
                <a:spcPct val="100000"/>
              </a:lnSpc>
              <a:spcBef>
                <a:spcPct val="0"/>
              </a:spcBef>
              <a:spcAft>
                <a:spcPct val="0"/>
              </a:spcAft>
              <a:buClrTx/>
              <a:buSzTx/>
              <a:buFontTx/>
              <a:buNone/>
              <a:tabLst/>
            </a:pPr>
            <a:endParaRPr kumimoji="0" lang="tr-T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269875" algn="l" defTabSz="914400" rtl="0" eaLnBrk="1" fontAlgn="base" latinLnBrk="0" hangingPunct="1">
              <a:lnSpc>
                <a:spcPct val="100000"/>
              </a:lnSpc>
              <a:spcBef>
                <a:spcPct val="0"/>
              </a:spcBef>
              <a:spcAft>
                <a:spcPct val="0"/>
              </a:spcAft>
              <a:buClrTx/>
              <a:buSzTx/>
              <a:buFontTx/>
              <a:buNone/>
              <a:tabLst/>
            </a:pPr>
            <a:endParaRPr lang="tr-TR" sz="1100" dirty="0" smtClean="0">
              <a:latin typeface="Calibri" pitchFamily="34" charset="0"/>
              <a:ea typeface="Calibri" pitchFamily="34" charset="0"/>
              <a:cs typeface="Times New Roman" pitchFamily="18" charset="0"/>
            </a:endParaRPr>
          </a:p>
          <a:p>
            <a:pPr marL="0" marR="0" lvl="0" indent="269875" algn="l" defTabSz="914400" rtl="0" eaLnBrk="1" fontAlgn="base" latinLnBrk="0" hangingPunct="1">
              <a:lnSpc>
                <a:spcPct val="100000"/>
              </a:lnSpc>
              <a:spcBef>
                <a:spcPct val="0"/>
              </a:spcBef>
              <a:spcAft>
                <a:spcPct val="0"/>
              </a:spcAft>
              <a:buClrTx/>
              <a:buSzTx/>
              <a:buFontTx/>
              <a:buNone/>
              <a:tabLst/>
            </a:pPr>
            <a:endParaRPr kumimoji="0" lang="tr-T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269875" algn="l" defTabSz="914400" rtl="0" eaLnBrk="1" fontAlgn="base" latinLnBrk="0" hangingPunct="1">
              <a:lnSpc>
                <a:spcPct val="100000"/>
              </a:lnSpc>
              <a:spcBef>
                <a:spcPct val="0"/>
              </a:spcBef>
              <a:spcAft>
                <a:spcPct val="0"/>
              </a:spcAft>
              <a:buClrTx/>
              <a:buSzTx/>
              <a:buFontTx/>
              <a:buNone/>
              <a:tabLst/>
            </a:pPr>
            <a:endParaRPr lang="tr-TR" sz="1100" dirty="0" smtClean="0">
              <a:latin typeface="Calibri" pitchFamily="34" charset="0"/>
              <a:ea typeface="Calibri" pitchFamily="34" charset="0"/>
              <a:cs typeface="Times New Roman" pitchFamily="18" charset="0"/>
            </a:endParaRPr>
          </a:p>
          <a:p>
            <a:pPr marL="0" marR="0" lvl="0" indent="269875" algn="l" defTabSz="914400" rtl="0" eaLnBrk="1" fontAlgn="base" latinLnBrk="0" hangingPunct="1">
              <a:lnSpc>
                <a:spcPct val="100000"/>
              </a:lnSpc>
              <a:spcBef>
                <a:spcPct val="0"/>
              </a:spcBef>
              <a:spcAft>
                <a:spcPct val="0"/>
              </a:spcAft>
              <a:buClrTx/>
              <a:buSzTx/>
              <a:buFontTx/>
              <a:buNone/>
              <a:tabLst/>
            </a:pPr>
            <a:endParaRPr kumimoji="0" lang="tr-T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269875" algn="l" defTabSz="914400" rtl="0" eaLnBrk="1" fontAlgn="base" latinLnBrk="0" hangingPunct="1">
              <a:lnSpc>
                <a:spcPct val="100000"/>
              </a:lnSpc>
              <a:spcBef>
                <a:spcPct val="0"/>
              </a:spcBef>
              <a:spcAft>
                <a:spcPct val="0"/>
              </a:spcAft>
              <a:buClrTx/>
              <a:buSzTx/>
              <a:buFontTx/>
              <a:buNone/>
              <a:tabLst/>
            </a:pPr>
            <a:endParaRPr lang="tr-TR" sz="1100" dirty="0" smtClean="0">
              <a:latin typeface="Calibri" pitchFamily="34" charset="0"/>
              <a:ea typeface="Calibri" pitchFamily="34" charset="0"/>
              <a:cs typeface="Times New Roman" pitchFamily="18" charset="0"/>
            </a:endParaRPr>
          </a:p>
          <a:p>
            <a:pPr marL="0" marR="0" lvl="0" indent="269875" algn="l" defTabSz="914400" rtl="0" eaLnBrk="1" fontAlgn="base" latinLnBrk="0" hangingPunct="1">
              <a:lnSpc>
                <a:spcPct val="100000"/>
              </a:lnSpc>
              <a:spcBef>
                <a:spcPct val="0"/>
              </a:spcBef>
              <a:spcAft>
                <a:spcPct val="0"/>
              </a:spcAft>
              <a:buClrTx/>
              <a:buSzTx/>
              <a:buFontTx/>
              <a:buNone/>
              <a:tabLst/>
            </a:pPr>
            <a:endParaRPr kumimoji="0" lang="tr-T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269875" algn="l" defTabSz="914400" rtl="0" eaLnBrk="1" fontAlgn="base" latinLnBrk="0" hangingPunct="1">
              <a:lnSpc>
                <a:spcPct val="100000"/>
              </a:lnSpc>
              <a:spcBef>
                <a:spcPct val="0"/>
              </a:spcBef>
              <a:spcAft>
                <a:spcPct val="0"/>
              </a:spcAft>
              <a:buClrTx/>
              <a:buSzTx/>
              <a:buFontTx/>
              <a:buNone/>
              <a:tabLst/>
            </a:pPr>
            <a:endParaRPr lang="tr-TR" sz="1100" dirty="0" smtClean="0">
              <a:latin typeface="Calibri" pitchFamily="34" charset="0"/>
              <a:ea typeface="Calibri" pitchFamily="34" charset="0"/>
              <a:cs typeface="Times New Roman" pitchFamily="18" charset="0"/>
            </a:endParaRPr>
          </a:p>
          <a:p>
            <a:pPr marL="0" marR="0" lvl="0" indent="269875" algn="l" defTabSz="914400" rtl="0" eaLnBrk="1" fontAlgn="base" latinLnBrk="0" hangingPunct="1">
              <a:lnSpc>
                <a:spcPct val="100000"/>
              </a:lnSpc>
              <a:spcBef>
                <a:spcPct val="0"/>
              </a:spcBef>
              <a:spcAft>
                <a:spcPct val="0"/>
              </a:spcAft>
              <a:buClrTx/>
              <a:buSzTx/>
              <a:buFontTx/>
              <a:buNone/>
              <a:tabLst/>
            </a:pPr>
            <a:endParaRPr kumimoji="0" lang="tr-T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269875" algn="l" defTabSz="914400" rtl="0" eaLnBrk="1" fontAlgn="base" latinLnBrk="0" hangingPunct="1">
              <a:lnSpc>
                <a:spcPct val="100000"/>
              </a:lnSpc>
              <a:spcBef>
                <a:spcPct val="0"/>
              </a:spcBef>
              <a:spcAft>
                <a:spcPct val="0"/>
              </a:spcAft>
              <a:buClrTx/>
              <a:buSzTx/>
              <a:buFontTx/>
              <a:buNone/>
              <a:tabLst/>
            </a:pPr>
            <a:endParaRPr lang="tr-TR" sz="1100" dirty="0" smtClean="0">
              <a:latin typeface="Calibri" pitchFamily="34" charset="0"/>
              <a:ea typeface="Calibri" pitchFamily="34" charset="0"/>
              <a:cs typeface="Times New Roman" pitchFamily="18" charset="0"/>
            </a:endParaRPr>
          </a:p>
          <a:p>
            <a:pPr marL="0" marR="0" lvl="0" indent="269875" algn="l" defTabSz="914400" rtl="0" eaLnBrk="1" fontAlgn="base" latinLnBrk="0" hangingPunct="1">
              <a:lnSpc>
                <a:spcPct val="100000"/>
              </a:lnSpc>
              <a:spcBef>
                <a:spcPct val="0"/>
              </a:spcBef>
              <a:spcAft>
                <a:spcPct val="0"/>
              </a:spcAft>
              <a:buClrTx/>
              <a:buSzTx/>
              <a:buFontTx/>
              <a:buNone/>
              <a:tabLst/>
            </a:pPr>
            <a:endParaRPr kumimoji="0" lang="tr-T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269875" algn="l" defTabSz="914400" rtl="0" eaLnBrk="1" fontAlgn="base" latinLnBrk="0" hangingPunct="1">
              <a:lnSpc>
                <a:spcPct val="100000"/>
              </a:lnSpc>
              <a:spcBef>
                <a:spcPct val="0"/>
              </a:spcBef>
              <a:spcAft>
                <a:spcPct val="0"/>
              </a:spcAft>
              <a:buClrTx/>
              <a:buSzTx/>
              <a:buFontTx/>
              <a:buNone/>
              <a:tabLst/>
            </a:pPr>
            <a:endParaRPr lang="tr-TR" sz="1100" dirty="0" smtClean="0">
              <a:latin typeface="Calibri" pitchFamily="34" charset="0"/>
              <a:ea typeface="Calibri" pitchFamily="34" charset="0"/>
              <a:cs typeface="Times New Roman" pitchFamily="18" charset="0"/>
            </a:endParaRPr>
          </a:p>
          <a:p>
            <a:pPr marL="0" marR="0" lvl="0" indent="269875" algn="l" defTabSz="914400" rtl="0" eaLnBrk="1" fontAlgn="base" latinLnBrk="0" hangingPunct="1">
              <a:lnSpc>
                <a:spcPct val="100000"/>
              </a:lnSpc>
              <a:spcBef>
                <a:spcPct val="0"/>
              </a:spcBef>
              <a:spcAft>
                <a:spcPct val="0"/>
              </a:spcAft>
              <a:buClrTx/>
              <a:buSzTx/>
              <a:buFontTx/>
              <a:buNone/>
              <a:tabLst/>
            </a:pPr>
            <a:endParaRPr kumimoji="0" lang="tr-T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269875" algn="l" defTabSz="914400" rtl="0" eaLnBrk="1" fontAlgn="base" latinLnBrk="0" hangingPunct="1">
              <a:lnSpc>
                <a:spcPct val="100000"/>
              </a:lnSpc>
              <a:spcBef>
                <a:spcPct val="0"/>
              </a:spcBef>
              <a:spcAft>
                <a:spcPct val="0"/>
              </a:spcAft>
              <a:buClrTx/>
              <a:buSzTx/>
              <a:buFontTx/>
              <a:buNone/>
              <a:tabLst/>
            </a:pPr>
            <a:endParaRPr lang="tr-TR" sz="1100" dirty="0" smtClean="0">
              <a:latin typeface="Calibri" pitchFamily="34" charset="0"/>
              <a:ea typeface="Calibri" pitchFamily="34" charset="0"/>
              <a:cs typeface="Times New Roman" pitchFamily="18" charset="0"/>
            </a:endParaRPr>
          </a:p>
          <a:p>
            <a:pPr marL="0" marR="0" lvl="0" indent="269875" algn="l" defTabSz="914400" rtl="0" eaLnBrk="1" fontAlgn="base" latinLnBrk="0" hangingPunct="1">
              <a:lnSpc>
                <a:spcPct val="100000"/>
              </a:lnSpc>
              <a:spcBef>
                <a:spcPct val="0"/>
              </a:spcBef>
              <a:spcAft>
                <a:spcPct val="0"/>
              </a:spcAft>
              <a:buClrTx/>
              <a:buSzTx/>
              <a:buFontTx/>
              <a:buNone/>
              <a:tabLst/>
            </a:pPr>
            <a:endParaRPr kumimoji="0" lang="tr-T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269875" algn="l" defTabSz="914400" rtl="0" eaLnBrk="1" fontAlgn="base" latinLnBrk="0" hangingPunct="1">
              <a:lnSpc>
                <a:spcPct val="100000"/>
              </a:lnSpc>
              <a:spcBef>
                <a:spcPct val="0"/>
              </a:spcBef>
              <a:spcAft>
                <a:spcPct val="0"/>
              </a:spcAft>
              <a:buClrTx/>
              <a:buSzTx/>
              <a:buFontTx/>
              <a:buNone/>
              <a:tabLst/>
            </a:pPr>
            <a:endParaRPr lang="tr-TR" sz="1100" dirty="0" smtClean="0">
              <a:latin typeface="Calibri" pitchFamily="34" charset="0"/>
              <a:ea typeface="Calibri" pitchFamily="34" charset="0"/>
              <a:cs typeface="Times New Roman" pitchFamily="18" charset="0"/>
            </a:endParaRPr>
          </a:p>
          <a:p>
            <a:pPr marL="0" marR="0" lvl="0" indent="269875" algn="l" defTabSz="914400" rtl="0" eaLnBrk="1" fontAlgn="base" latinLnBrk="0" hangingPunct="1">
              <a:lnSpc>
                <a:spcPct val="100000"/>
              </a:lnSpc>
              <a:spcBef>
                <a:spcPct val="0"/>
              </a:spcBef>
              <a:spcAft>
                <a:spcPct val="0"/>
              </a:spcAft>
              <a:buClrTx/>
              <a:buSzTx/>
              <a:buFontTx/>
              <a:buNone/>
              <a:tabLst/>
            </a:pPr>
            <a:endParaRPr kumimoji="0" lang="tr-T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269875" algn="l" defTabSz="914400" rtl="0" eaLnBrk="1" fontAlgn="base" latinLnBrk="0" hangingPunct="1">
              <a:lnSpc>
                <a:spcPct val="100000"/>
              </a:lnSpc>
              <a:spcBef>
                <a:spcPct val="0"/>
              </a:spcBef>
              <a:spcAft>
                <a:spcPct val="0"/>
              </a:spcAft>
              <a:buClrTx/>
              <a:buSzTx/>
              <a:buFontTx/>
              <a:buNone/>
              <a:tabLst/>
            </a:pPr>
            <a:endParaRPr lang="tr-TR" sz="1100" dirty="0" smtClean="0">
              <a:latin typeface="Calibri" pitchFamily="34" charset="0"/>
              <a:ea typeface="Calibri" pitchFamily="34" charset="0"/>
              <a:cs typeface="Times New Roman" pitchFamily="18" charset="0"/>
            </a:endParaRPr>
          </a:p>
          <a:p>
            <a:pPr marL="0" marR="0" lvl="0" indent="269875" algn="l" defTabSz="914400" rtl="0" eaLnBrk="1" fontAlgn="base" latinLnBrk="0" hangingPunct="1">
              <a:lnSpc>
                <a:spcPct val="100000"/>
              </a:lnSpc>
              <a:spcBef>
                <a:spcPct val="0"/>
              </a:spcBef>
              <a:spcAft>
                <a:spcPct val="0"/>
              </a:spcAft>
              <a:buClrTx/>
              <a:buSzTx/>
              <a:buFontTx/>
              <a:buNone/>
              <a:tabLst/>
            </a:pPr>
            <a:endParaRPr kumimoji="0" lang="tr-T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269875" algn="l" defTabSz="914400" rtl="0" eaLnBrk="1" fontAlgn="base" latinLnBrk="0" hangingPunct="1">
              <a:lnSpc>
                <a:spcPct val="100000"/>
              </a:lnSpc>
              <a:spcBef>
                <a:spcPct val="0"/>
              </a:spcBef>
              <a:spcAft>
                <a:spcPct val="0"/>
              </a:spcAft>
              <a:buClrTx/>
              <a:buSzTx/>
              <a:buFontTx/>
              <a:buNone/>
              <a:tabLst/>
            </a:pPr>
            <a:endParaRPr lang="tr-TR" sz="1100" dirty="0" smtClean="0">
              <a:latin typeface="Calibri" pitchFamily="34" charset="0"/>
              <a:ea typeface="Calibri" pitchFamily="34" charset="0"/>
              <a:cs typeface="Times New Roman" pitchFamily="18" charset="0"/>
            </a:endParaRPr>
          </a:p>
          <a:p>
            <a:pPr marL="0" marR="0" lvl="0" indent="269875" algn="l" defTabSz="914400" rtl="0" eaLnBrk="1" fontAlgn="base" latinLnBrk="0" hangingPunct="1">
              <a:lnSpc>
                <a:spcPct val="100000"/>
              </a:lnSpc>
              <a:spcBef>
                <a:spcPct val="0"/>
              </a:spcBef>
              <a:spcAft>
                <a:spcPct val="0"/>
              </a:spcAft>
              <a:buClrTx/>
              <a:buSzTx/>
              <a:buFontTx/>
              <a:buNone/>
              <a:tabLst/>
            </a:pPr>
            <a:endParaRPr kumimoji="0" lang="tr-T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269875" algn="l" defTabSz="914400" rtl="0" eaLnBrk="1" fontAlgn="base" latinLnBrk="0" hangingPunct="1">
              <a:lnSpc>
                <a:spcPct val="100000"/>
              </a:lnSpc>
              <a:spcBef>
                <a:spcPct val="0"/>
              </a:spcBef>
              <a:spcAft>
                <a:spcPct val="0"/>
              </a:spcAft>
              <a:buClrTx/>
              <a:buSzTx/>
              <a:buFontTx/>
              <a:buNone/>
              <a:tabLst/>
            </a:pPr>
            <a:endParaRPr lang="tr-TR" sz="1100" dirty="0" smtClean="0">
              <a:latin typeface="Calibri" pitchFamily="34" charset="0"/>
              <a:ea typeface="Calibri" pitchFamily="34" charset="0"/>
              <a:cs typeface="Times New Roman" pitchFamily="18" charset="0"/>
            </a:endParaRPr>
          </a:p>
          <a:p>
            <a:pPr marL="0" marR="0" lvl="0" indent="269875" algn="l" defTabSz="914400" rtl="0" eaLnBrk="1" fontAlgn="base" latinLnBrk="0" hangingPunct="1">
              <a:lnSpc>
                <a:spcPct val="100000"/>
              </a:lnSpc>
              <a:spcBef>
                <a:spcPct val="0"/>
              </a:spcBef>
              <a:spcAft>
                <a:spcPct val="0"/>
              </a:spcAft>
              <a:buClrTx/>
              <a:buSzTx/>
              <a:buFontTx/>
              <a:buNone/>
              <a:tabLst/>
            </a:pPr>
            <a:endParaRPr kumimoji="0" lang="tr-T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269875" algn="l" defTabSz="914400" rtl="0" eaLnBrk="1" fontAlgn="base" latinLnBrk="0" hangingPunct="1">
              <a:lnSpc>
                <a:spcPct val="100000"/>
              </a:lnSpc>
              <a:spcBef>
                <a:spcPct val="0"/>
              </a:spcBef>
              <a:spcAft>
                <a:spcPct val="0"/>
              </a:spcAft>
              <a:buClrTx/>
              <a:buSzTx/>
              <a:buFontTx/>
              <a:buNone/>
              <a:tabLst/>
            </a:pPr>
            <a:endParaRPr lang="tr-TR" sz="1100" dirty="0" smtClean="0">
              <a:latin typeface="Calibri" pitchFamily="34" charset="0"/>
              <a:ea typeface="Calibri" pitchFamily="34" charset="0"/>
              <a:cs typeface="Times New Roman" pitchFamily="18" charset="0"/>
            </a:endParaRPr>
          </a:p>
          <a:p>
            <a:pPr marL="0" marR="0" lvl="0" indent="269875" algn="l" defTabSz="9144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dirty="0" smtClean="0">
              <a:ln>
                <a:noFill/>
              </a:ln>
              <a:solidFill>
                <a:schemeClr val="tx1"/>
              </a:solidFill>
              <a:effectLst/>
              <a:ea typeface="Calibri" pitchFamily="34" charset="0"/>
              <a:cs typeface="Times New Roman" pitchFamily="18" charset="0"/>
            </a:endParaRPr>
          </a:p>
          <a:p>
            <a:pPr marL="0" marR="0" lvl="0" indent="269875" algn="l" defTabSz="914400" rtl="0" eaLnBrk="1" fontAlgn="base" latinLnBrk="0" hangingPunct="1">
              <a:lnSpc>
                <a:spcPct val="100000"/>
              </a:lnSpc>
              <a:spcBef>
                <a:spcPct val="0"/>
              </a:spcBef>
              <a:spcAft>
                <a:spcPct val="0"/>
              </a:spcAft>
              <a:buClrTx/>
              <a:buSzTx/>
              <a:buFontTx/>
              <a:buNone/>
              <a:tabLst/>
            </a:pPr>
            <a:r>
              <a:rPr lang="tr-TR" sz="1600" dirty="0" smtClean="0">
                <a:ea typeface="Calibri" pitchFamily="34" charset="0"/>
                <a:cs typeface="Times New Roman" pitchFamily="18" charset="0"/>
              </a:rPr>
              <a:t>	</a:t>
            </a:r>
            <a:endParaRPr kumimoji="0" lang="tr-TR" sz="1600" b="0" i="0" u="none" strike="noStrike" cap="none" normalizeH="0" baseline="0" dirty="0" smtClean="0">
              <a:ln>
                <a:noFill/>
              </a:ln>
              <a:solidFill>
                <a:schemeClr val="tx1"/>
              </a:solidFill>
              <a:effectLst/>
              <a:ea typeface="Calibri" pitchFamily="34" charset="0"/>
              <a:cs typeface="Times New Roman" pitchFamily="18" charset="0"/>
            </a:endParaRPr>
          </a:p>
          <a:p>
            <a:pPr marL="0" marR="0" lvl="0" indent="269875" algn="l" defTabSz="914400" rtl="0" eaLnBrk="1" fontAlgn="base" latinLnBrk="0" hangingPunct="1">
              <a:lnSpc>
                <a:spcPct val="100000"/>
              </a:lnSpc>
              <a:spcBef>
                <a:spcPct val="0"/>
              </a:spcBef>
              <a:spcAft>
                <a:spcPct val="0"/>
              </a:spcAft>
              <a:buClrTx/>
              <a:buSzTx/>
              <a:buFontTx/>
              <a:buNone/>
              <a:tabLst/>
            </a:pPr>
            <a:endParaRPr lang="tr-TR" sz="1600" dirty="0" smtClean="0">
              <a:ea typeface="Calibri" pitchFamily="34" charset="0"/>
              <a:cs typeface="Times New Roman" pitchFamily="18" charset="0"/>
            </a:endParaRPr>
          </a:p>
          <a:p>
            <a:pPr marL="0" marR="0" lvl="0" indent="269875" algn="l" defTabSz="914400" rtl="0" eaLnBrk="1" fontAlgn="base" latinLnBrk="0" hangingPunct="1">
              <a:lnSpc>
                <a:spcPct val="100000"/>
              </a:lnSpc>
              <a:spcBef>
                <a:spcPct val="0"/>
              </a:spcBef>
              <a:spcAft>
                <a:spcPct val="0"/>
              </a:spcAft>
              <a:buClrTx/>
              <a:buSzTx/>
              <a:buFontTx/>
              <a:buNone/>
              <a:tabLst/>
            </a:pPr>
            <a:r>
              <a:rPr lang="tr-TR" sz="1600" dirty="0" smtClean="0">
                <a:ea typeface="Calibri" pitchFamily="34" charset="0"/>
                <a:cs typeface="Times New Roman" pitchFamily="18" charset="0"/>
              </a:rPr>
              <a:t>	</a:t>
            </a:r>
          </a:p>
          <a:p>
            <a:pPr marL="0" marR="0" lvl="0" indent="269875" algn="l" defTabSz="9144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dirty="0" smtClean="0">
              <a:ln>
                <a:noFill/>
              </a:ln>
              <a:solidFill>
                <a:schemeClr val="tx1"/>
              </a:solidFill>
              <a:effectLst/>
              <a:ea typeface="Calibri" pitchFamily="34" charset="0"/>
              <a:cs typeface="Times New Roman" pitchFamily="18" charset="0"/>
            </a:endParaRPr>
          </a:p>
          <a:p>
            <a:pPr marL="0" marR="0" lvl="0" indent="269875" algn="l" defTabSz="9144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dirty="0" smtClean="0">
              <a:ln>
                <a:noFill/>
              </a:ln>
              <a:solidFill>
                <a:schemeClr val="tx1"/>
              </a:solidFill>
              <a:effectLst/>
              <a:ea typeface="Calibri" pitchFamily="34" charset="0"/>
              <a:cs typeface="Times New Roman" pitchFamily="18" charset="0"/>
            </a:endParaRPr>
          </a:p>
          <a:p>
            <a:pPr marL="0" marR="0" lvl="0" indent="269875" algn="l" defTabSz="9144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dirty="0" smtClean="0">
              <a:ln>
                <a:noFill/>
              </a:ln>
              <a:solidFill>
                <a:schemeClr val="tx1"/>
              </a:solidFill>
              <a:effectLst/>
              <a:ea typeface="Calibri" pitchFamily="34" charset="0"/>
              <a:cs typeface="Times New Roman" pitchFamily="18" charset="0"/>
            </a:endParaRPr>
          </a:p>
          <a:p>
            <a:pPr marL="0" marR="0" lvl="0" indent="269875" algn="l" defTabSz="914400" rtl="0" eaLnBrk="1" fontAlgn="base" latinLnBrk="0" hangingPunct="1">
              <a:lnSpc>
                <a:spcPct val="100000"/>
              </a:lnSpc>
              <a:spcBef>
                <a:spcPct val="0"/>
              </a:spcBef>
              <a:spcAft>
                <a:spcPct val="0"/>
              </a:spcAft>
              <a:buClrTx/>
              <a:buSzTx/>
              <a:buFontTx/>
              <a:buNone/>
              <a:tabLst/>
            </a:pPr>
            <a:endParaRPr lang="tr-TR" sz="1600" dirty="0" smtClean="0">
              <a:ea typeface="Calibri" pitchFamily="34" charset="0"/>
              <a:cs typeface="Times New Roman" pitchFamily="18" charset="0"/>
            </a:endParaRPr>
          </a:p>
          <a:p>
            <a:pPr marL="0" marR="0" lvl="0" indent="269875" algn="l" defTabSz="914400" rtl="0" eaLnBrk="1" fontAlgn="base" latinLnBrk="0" hangingPunct="1">
              <a:lnSpc>
                <a:spcPct val="100000"/>
              </a:lnSpc>
              <a:spcBef>
                <a:spcPct val="0"/>
              </a:spcBef>
              <a:spcAft>
                <a:spcPct val="0"/>
              </a:spcAft>
              <a:buClrTx/>
              <a:buSzTx/>
              <a:buFontTx/>
              <a:buNone/>
              <a:tabLst/>
            </a:pPr>
            <a:endParaRPr lang="tr-TR" sz="1600" dirty="0" smtClean="0">
              <a:ea typeface="Calibri" pitchFamily="34" charset="0"/>
              <a:cs typeface="Times New Roman" pitchFamily="18" charset="0"/>
            </a:endParaRPr>
          </a:p>
        </p:txBody>
      </p:sp>
    </p:spTree>
    <p:extLst>
      <p:ext uri="{BB962C8B-B14F-4D97-AF65-F5344CB8AC3E}">
        <p14:creationId xmlns:p14="http://schemas.microsoft.com/office/powerpoint/2010/main" val="1288121081"/>
      </p:ext>
    </p:extLst>
  </p:cSld>
  <p:clrMapOvr>
    <a:masterClrMapping/>
  </p:clrMapOvr>
  <mc:AlternateContent xmlns:mc="http://schemas.openxmlformats.org/markup-compatibility/2006" xmlns:p14="http://schemas.microsoft.com/office/powerpoint/2010/main">
    <mc:Choice Requires="p14">
      <p:transition spd="slow" p14:dur="1200" advTm="4000">
        <p:dissolve/>
      </p:transition>
    </mc:Choice>
    <mc:Fallback xmlns="">
      <p:transition spd="slow" advTm="4000">
        <p:dissolv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Metin kutusu 4"/>
          <p:cNvSpPr txBox="1"/>
          <p:nvPr/>
        </p:nvSpPr>
        <p:spPr>
          <a:xfrm>
            <a:off x="2648917" y="335935"/>
            <a:ext cx="7790483" cy="769441"/>
          </a:xfrm>
          <a:prstGeom prst="rect">
            <a:avLst/>
          </a:prstGeom>
          <a:noFill/>
        </p:spPr>
        <p:txBody>
          <a:bodyPr wrap="square" rtlCol="0">
            <a:spAutoFit/>
          </a:bodyPr>
          <a:lstStyle/>
          <a:p>
            <a:pPr lvl="0" algn="ctr"/>
            <a:r>
              <a:rPr lang="tr-TR" sz="4400" dirty="0">
                <a:solidFill>
                  <a:schemeClr val="bg1"/>
                </a:solidFill>
                <a:latin typeface="Baskerville Old Face" panose="02020602080505020303" pitchFamily="18" charset="0"/>
              </a:rPr>
              <a:t>Eğitimde Kalitenin Artırılması</a:t>
            </a:r>
          </a:p>
        </p:txBody>
      </p:sp>
      <p:sp>
        <p:nvSpPr>
          <p:cNvPr id="6" name="Metin kutusu 5"/>
          <p:cNvSpPr txBox="1"/>
          <p:nvPr/>
        </p:nvSpPr>
        <p:spPr>
          <a:xfrm>
            <a:off x="334467" y="1568948"/>
            <a:ext cx="11581307" cy="5016758"/>
          </a:xfrm>
          <a:prstGeom prst="rect">
            <a:avLst/>
          </a:prstGeom>
          <a:solidFill>
            <a:schemeClr val="bg1">
              <a:alpha val="61000"/>
            </a:schemeClr>
          </a:solidFill>
          <a:ln>
            <a:solidFill>
              <a:schemeClr val="accent2">
                <a:lumMod val="60000"/>
                <a:lumOff val="40000"/>
              </a:schemeClr>
            </a:solidFill>
          </a:ln>
        </p:spPr>
        <p:txBody>
          <a:bodyPr wrap="square" rtlCol="0">
            <a:spAutoFit/>
          </a:bodyPr>
          <a:lstStyle/>
          <a:p>
            <a:endParaRPr lang="tr-TR" sz="1600" dirty="0" smtClean="0"/>
          </a:p>
          <a:p>
            <a:endParaRPr lang="tr-TR" sz="1600" dirty="0"/>
          </a:p>
          <a:p>
            <a:endParaRPr lang="tr-TR" sz="1600" dirty="0" smtClean="0"/>
          </a:p>
          <a:p>
            <a:endParaRPr lang="tr-TR" sz="1600" dirty="0"/>
          </a:p>
          <a:p>
            <a:endParaRPr lang="tr-TR" sz="1600" dirty="0" smtClean="0"/>
          </a:p>
          <a:p>
            <a:endParaRPr lang="tr-TR" sz="1600" dirty="0"/>
          </a:p>
          <a:p>
            <a:endParaRPr lang="tr-TR" sz="1600" dirty="0" smtClean="0"/>
          </a:p>
          <a:p>
            <a:r>
              <a:rPr lang="tr-TR" sz="1600" dirty="0"/>
              <a:t>	</a:t>
            </a:r>
            <a:endParaRPr lang="tr-TR" sz="1600" dirty="0" smtClean="0"/>
          </a:p>
          <a:p>
            <a:r>
              <a:rPr lang="tr-TR" sz="1600" dirty="0"/>
              <a:t>	</a:t>
            </a:r>
            <a:endParaRPr lang="tr-TR" sz="1600" dirty="0" smtClean="0"/>
          </a:p>
          <a:p>
            <a:r>
              <a:rPr lang="tr-TR" sz="1600" dirty="0"/>
              <a:t>	</a:t>
            </a:r>
            <a:r>
              <a:rPr lang="tr-TR" sz="1600" dirty="0" smtClean="0"/>
              <a:t>Anaokulundan </a:t>
            </a:r>
            <a:r>
              <a:rPr lang="tr-TR" sz="1600" dirty="0"/>
              <a:t>liseye çocukların baskın yetenek ve ilgi haritalarını çıkarmak, öğrencilere baskın yetenek alanları hakkında farkındalık kazandırmak, velilerine yetenek danışmanlığı yaparak, çocuklarının yetenek alanları hakkında farkındalık kazandırmak, öğrencilerin yetenek alanlarına yönelik yapılacak ek çalışmalara yol göstermek amacıyla Müdürlüğümüz tarafından “Yetenek Haritası ve Gelişim Karnesi” Projesi başlatılmıştır.</a:t>
            </a:r>
          </a:p>
          <a:p>
            <a:endParaRPr lang="tr-TR" sz="1600" dirty="0"/>
          </a:p>
          <a:p>
            <a:r>
              <a:rPr lang="tr-TR" sz="1600" dirty="0"/>
              <a:t>	 “Yetenek Haritası ve Gelişim Karnesi” Projesi ile Muğla ilinde eğitim gören çocukların yetenek gelişimini destekleyici politikaların geliştirilerek, uluslararası standartlarda bilim ve sanat insanlarının yetiştirilmesi </a:t>
            </a:r>
            <a:r>
              <a:rPr lang="tr-TR" sz="1600" dirty="0" smtClean="0"/>
              <a:t>sayesinde </a:t>
            </a:r>
            <a:r>
              <a:rPr lang="tr-TR" sz="1600" dirty="0"/>
              <a:t>beyin göçünün önlenmesi ve ülkemizin ekonomik gelişimine katkıda bulunulması hedeflenmektedir.</a:t>
            </a:r>
          </a:p>
          <a:p>
            <a:endParaRPr lang="tr-TR" sz="1600" dirty="0"/>
          </a:p>
          <a:p>
            <a:r>
              <a:rPr lang="tr-TR" sz="1600" dirty="0"/>
              <a:t>	Proje sonunda; öncelikle ilimiz eğitim kurumlarının ve daha sonrasında  ülkemiz genelindeki eğitim kurumlarının uluslararası bilim literatüründeki standartlara ulaşması beklenmektedir</a:t>
            </a:r>
            <a:r>
              <a:rPr lang="tr-TR" sz="1600" dirty="0" smtClean="0"/>
              <a:t>.</a:t>
            </a:r>
            <a:endParaRPr lang="tr-TR" sz="1600" dirty="0"/>
          </a:p>
        </p:txBody>
      </p:sp>
      <p:pic>
        <p:nvPicPr>
          <p:cNvPr id="4" name="Resim 3" descr="https://muglaarge.meb.gov.tr/meb_iys_dosyalar/2018_09/03144018_AdsYz.png"/>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89293" y="1745381"/>
            <a:ext cx="5071653" cy="1693143"/>
          </a:xfrm>
          <a:prstGeom prst="roundRect">
            <a:avLst>
              <a:gd name="adj" fmla="val 4167"/>
            </a:avLst>
          </a:prstGeom>
          <a:solidFill>
            <a:srgbClr val="FFFFFF"/>
          </a:solidFill>
          <a:ln w="76200" cap="sq">
            <a:noFill/>
            <a:miter lim="800000"/>
          </a:ln>
          <a:effectLst>
            <a:outerShdw blurRad="44450" dist="27940" dir="5400000" algn="ctr">
              <a:srgbClr val="000000">
                <a:alpha val="32000"/>
              </a:srgbClr>
            </a:outerShdw>
            <a:reflection blurRad="12700" stA="28000" endPos="28000" dist="5000" dir="5400000" sy="-100000" algn="bl" rotWithShape="0"/>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1642116020"/>
      </p:ext>
    </p:extLst>
  </p:cSld>
  <p:clrMapOvr>
    <a:masterClrMapping/>
  </p:clrMapOvr>
  <mc:AlternateContent xmlns:mc="http://schemas.openxmlformats.org/markup-compatibility/2006" xmlns:p14="http://schemas.microsoft.com/office/powerpoint/2010/main">
    <mc:Choice Requires="p14">
      <p:transition spd="slow" p14:dur="1200" advTm="4000">
        <p:dissolve/>
      </p:transition>
    </mc:Choice>
    <mc:Fallback xmlns="">
      <p:transition spd="slow" advTm="4000">
        <p:dissolv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Metin kutusu 4"/>
          <p:cNvSpPr txBox="1"/>
          <p:nvPr/>
        </p:nvSpPr>
        <p:spPr>
          <a:xfrm>
            <a:off x="2648917" y="335935"/>
            <a:ext cx="7790483" cy="769441"/>
          </a:xfrm>
          <a:prstGeom prst="rect">
            <a:avLst/>
          </a:prstGeom>
          <a:noFill/>
        </p:spPr>
        <p:txBody>
          <a:bodyPr wrap="square" rtlCol="0">
            <a:spAutoFit/>
          </a:bodyPr>
          <a:lstStyle/>
          <a:p>
            <a:pPr lvl="0" algn="ctr"/>
            <a:r>
              <a:rPr lang="tr-TR" sz="4400" dirty="0">
                <a:solidFill>
                  <a:schemeClr val="bg1"/>
                </a:solidFill>
                <a:latin typeface="Baskerville Old Face" panose="02020602080505020303" pitchFamily="18" charset="0"/>
              </a:rPr>
              <a:t>Eğitimde Kalitenin Artırılması</a:t>
            </a:r>
          </a:p>
        </p:txBody>
      </p:sp>
      <p:sp>
        <p:nvSpPr>
          <p:cNvPr id="6" name="Metin kutusu 5"/>
          <p:cNvSpPr txBox="1"/>
          <p:nvPr/>
        </p:nvSpPr>
        <p:spPr>
          <a:xfrm>
            <a:off x="306758" y="1832184"/>
            <a:ext cx="11581307" cy="3539430"/>
          </a:xfrm>
          <a:prstGeom prst="rect">
            <a:avLst/>
          </a:prstGeom>
          <a:solidFill>
            <a:schemeClr val="bg1">
              <a:alpha val="61000"/>
            </a:schemeClr>
          </a:solidFill>
          <a:ln>
            <a:solidFill>
              <a:schemeClr val="accent2">
                <a:lumMod val="60000"/>
                <a:lumOff val="40000"/>
              </a:schemeClr>
            </a:solidFill>
          </a:ln>
        </p:spPr>
        <p:txBody>
          <a:bodyPr wrap="square" rtlCol="0">
            <a:spAutoFit/>
          </a:bodyPr>
          <a:lstStyle/>
          <a:p>
            <a:pPr algn="just"/>
            <a:r>
              <a:rPr lang="tr-TR" sz="1600" dirty="0" smtClean="0"/>
              <a:t>	</a:t>
            </a:r>
          </a:p>
          <a:p>
            <a:pPr algn="just"/>
            <a:r>
              <a:rPr lang="tr-TR" sz="1600" dirty="0"/>
              <a:t>	</a:t>
            </a:r>
            <a:r>
              <a:rPr lang="tr-TR" sz="1600" dirty="0" smtClean="0"/>
              <a:t>Projenin sağlıklı bir şekilde yürütülebilmesi amacıyla tüm okullarımızda; okul müdürü, okul rehber öğretmeni ve gönüllü bir öğretmenden oluşan yetenek haritası ve gelişim karnesi ‘’Yürütme Ekibi’’ oluşturulmuştur. Kasım ayının son haftasında gerçekleştirilecek olan proje bilgilendirme toplantısının ardından farklı öğretim kademelerinde uygulanacak olan ölçme araçları her okulun kendine özel  şifresi ile okullara gönderilecektir.</a:t>
            </a:r>
          </a:p>
          <a:p>
            <a:pPr algn="just"/>
            <a:endParaRPr lang="tr-TR" sz="1600" dirty="0" smtClean="0"/>
          </a:p>
          <a:p>
            <a:pPr algn="just"/>
            <a:r>
              <a:rPr lang="tr-TR" sz="1600" dirty="0" smtClean="0"/>
              <a:t>	Okullarda öğrencilerimize web üzerinde uygulanan testler, proje uzmanı Dr. </a:t>
            </a:r>
            <a:r>
              <a:rPr lang="tr-TR" sz="1600" dirty="0" err="1" smtClean="0"/>
              <a:t>Öğr</a:t>
            </a:r>
            <a:r>
              <a:rPr lang="tr-TR" sz="1600" dirty="0" smtClean="0"/>
              <a:t>. Gör. Oktay AYDIN tarafından değerlendirilerek uygulamaya alınan her öğrencimiz için bir yetenek haritası oluşturulacaktır. Öğrencilerimizin yatkın olduğu ilgi alanlarını ortaya koymuş olduğumuz bu proje ile hem öğrencilerimize hem de velilerimize daha bilimsel verilere dayanan doğru bir gelecek planlaması için zemin hazırlanmış olacaktır.</a:t>
            </a:r>
          </a:p>
          <a:p>
            <a:pPr algn="just"/>
            <a:endParaRPr lang="tr-TR" sz="1600" dirty="0" smtClean="0"/>
          </a:p>
          <a:p>
            <a:pPr algn="just"/>
            <a:r>
              <a:rPr lang="tr-TR" sz="1600" dirty="0" smtClean="0"/>
              <a:t>İlçe Müdürlüklerinden;</a:t>
            </a:r>
          </a:p>
          <a:p>
            <a:pPr algn="just">
              <a:buFont typeface="Wingdings" pitchFamily="2" charset="2"/>
              <a:buChar char="Ø"/>
            </a:pPr>
            <a:r>
              <a:rPr lang="tr-TR" sz="1600" dirty="0" smtClean="0"/>
              <a:t>Proje kapsamında oluşturulacak okul ekiplerinin takibinin yapılması beklenmektedir.</a:t>
            </a:r>
          </a:p>
          <a:p>
            <a:pPr algn="just"/>
            <a:endParaRPr lang="tr-TR" sz="1600" dirty="0" smtClean="0"/>
          </a:p>
        </p:txBody>
      </p:sp>
    </p:spTree>
    <p:extLst>
      <p:ext uri="{BB962C8B-B14F-4D97-AF65-F5344CB8AC3E}">
        <p14:creationId xmlns:p14="http://schemas.microsoft.com/office/powerpoint/2010/main" val="4153556549"/>
      </p:ext>
    </p:extLst>
  </p:cSld>
  <p:clrMapOvr>
    <a:masterClrMapping/>
  </p:clrMapOvr>
  <mc:AlternateContent xmlns:mc="http://schemas.openxmlformats.org/markup-compatibility/2006" xmlns:p14="http://schemas.microsoft.com/office/powerpoint/2010/main">
    <mc:Choice Requires="p14">
      <p:transition spd="slow" p14:dur="1200" advTm="4000">
        <p:dissolve/>
      </p:transition>
    </mc:Choice>
    <mc:Fallback xmlns="">
      <p:transition spd="slow" advTm="4000">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Metin kutusu 4"/>
          <p:cNvSpPr txBox="1"/>
          <p:nvPr/>
        </p:nvSpPr>
        <p:spPr>
          <a:xfrm>
            <a:off x="2770898" y="313108"/>
            <a:ext cx="7535151" cy="830997"/>
          </a:xfrm>
          <a:prstGeom prst="rect">
            <a:avLst/>
          </a:prstGeom>
          <a:noFill/>
        </p:spPr>
        <p:txBody>
          <a:bodyPr wrap="square" rtlCol="0">
            <a:spAutoFit/>
          </a:bodyPr>
          <a:lstStyle/>
          <a:p>
            <a:pPr lvl="0" algn="ctr"/>
            <a:r>
              <a:rPr lang="tr-TR" sz="4800" dirty="0">
                <a:solidFill>
                  <a:schemeClr val="bg1"/>
                </a:solidFill>
                <a:latin typeface="Baskerville Old Face" panose="02020602080505020303" pitchFamily="18" charset="0"/>
              </a:rPr>
              <a:t>Eğitim Öğretime Erişim</a:t>
            </a:r>
          </a:p>
        </p:txBody>
      </p:sp>
      <p:pic>
        <p:nvPicPr>
          <p:cNvPr id="3" name="Resim 2"/>
          <p:cNvPicPr>
            <a:picLocks noChangeAspect="1"/>
          </p:cNvPicPr>
          <p:nvPr/>
        </p:nvPicPr>
        <p:blipFill>
          <a:blip r:embed="rId3"/>
          <a:stretch>
            <a:fillRect/>
          </a:stretch>
        </p:blipFill>
        <p:spPr>
          <a:xfrm>
            <a:off x="2603500" y="1"/>
            <a:ext cx="9588500" cy="6858000"/>
          </a:xfrm>
          <a:prstGeom prst="rect">
            <a:avLst/>
          </a:prstGeom>
        </p:spPr>
      </p:pic>
      <p:pic>
        <p:nvPicPr>
          <p:cNvPr id="7" name="Resim 6"/>
          <p:cNvPicPr>
            <a:picLocks noChangeAspect="1"/>
          </p:cNvPicPr>
          <p:nvPr/>
        </p:nvPicPr>
        <p:blipFill>
          <a:blip r:embed="rId4"/>
          <a:stretch>
            <a:fillRect/>
          </a:stretch>
        </p:blipFill>
        <p:spPr>
          <a:xfrm rot="16200000">
            <a:off x="-2127250" y="2127251"/>
            <a:ext cx="6858002" cy="2603498"/>
          </a:xfrm>
          <a:prstGeom prst="rect">
            <a:avLst/>
          </a:prstGeom>
        </p:spPr>
      </p:pic>
    </p:spTree>
    <p:extLst>
      <p:ext uri="{BB962C8B-B14F-4D97-AF65-F5344CB8AC3E}">
        <p14:creationId xmlns:p14="http://schemas.microsoft.com/office/powerpoint/2010/main" val="4156463187"/>
      </p:ext>
    </p:extLst>
  </p:cSld>
  <p:clrMapOvr>
    <a:masterClrMapping/>
  </p:clrMapOvr>
  <mc:AlternateContent xmlns:mc="http://schemas.openxmlformats.org/markup-compatibility/2006" xmlns:p14="http://schemas.microsoft.com/office/powerpoint/2010/main">
    <mc:Choice Requires="p14">
      <p:transition spd="slow" p14:dur="1600" advTm="6000">
        <p14:prism isInverted="1"/>
      </p:transition>
    </mc:Choice>
    <mc:Fallback xmlns="">
      <p:transition spd="slow" advTm="600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Metin kutusu 4"/>
          <p:cNvSpPr txBox="1"/>
          <p:nvPr/>
        </p:nvSpPr>
        <p:spPr>
          <a:xfrm>
            <a:off x="2648917" y="335935"/>
            <a:ext cx="7790483" cy="769441"/>
          </a:xfrm>
          <a:prstGeom prst="rect">
            <a:avLst/>
          </a:prstGeom>
          <a:noFill/>
        </p:spPr>
        <p:txBody>
          <a:bodyPr wrap="square" rtlCol="0">
            <a:spAutoFit/>
          </a:bodyPr>
          <a:lstStyle/>
          <a:p>
            <a:pPr lvl="0" algn="ctr"/>
            <a:r>
              <a:rPr lang="tr-TR" sz="4400" dirty="0">
                <a:solidFill>
                  <a:schemeClr val="bg1"/>
                </a:solidFill>
                <a:latin typeface="Baskerville Old Face" panose="02020602080505020303" pitchFamily="18" charset="0"/>
              </a:rPr>
              <a:t>Eğitimde Kalitenin Artırılması</a:t>
            </a:r>
          </a:p>
        </p:txBody>
      </p:sp>
      <p:sp>
        <p:nvSpPr>
          <p:cNvPr id="6" name="Metin kutusu 5"/>
          <p:cNvSpPr txBox="1"/>
          <p:nvPr/>
        </p:nvSpPr>
        <p:spPr>
          <a:xfrm>
            <a:off x="334467" y="1568948"/>
            <a:ext cx="11581307" cy="5016758"/>
          </a:xfrm>
          <a:prstGeom prst="rect">
            <a:avLst/>
          </a:prstGeom>
          <a:solidFill>
            <a:schemeClr val="bg1">
              <a:alpha val="61000"/>
            </a:schemeClr>
          </a:solidFill>
          <a:ln>
            <a:solidFill>
              <a:schemeClr val="accent2">
                <a:lumMod val="60000"/>
                <a:lumOff val="40000"/>
              </a:schemeClr>
            </a:solidFill>
          </a:ln>
        </p:spPr>
        <p:txBody>
          <a:bodyPr wrap="square" rtlCol="0">
            <a:spAutoFit/>
          </a:bodyPr>
          <a:lstStyle/>
          <a:p>
            <a:endParaRPr lang="tr-TR" sz="1600" dirty="0" smtClean="0"/>
          </a:p>
          <a:p>
            <a:endParaRPr lang="tr-TR" sz="1600" dirty="0"/>
          </a:p>
          <a:p>
            <a:endParaRPr lang="tr-TR" sz="1600" dirty="0" smtClean="0"/>
          </a:p>
          <a:p>
            <a:endParaRPr lang="tr-TR" sz="1600" dirty="0"/>
          </a:p>
          <a:p>
            <a:endParaRPr lang="tr-TR" sz="1600" dirty="0" smtClean="0"/>
          </a:p>
          <a:p>
            <a:endParaRPr lang="tr-TR" sz="1600" dirty="0"/>
          </a:p>
          <a:p>
            <a:endParaRPr lang="tr-TR" sz="1600" dirty="0" smtClean="0"/>
          </a:p>
          <a:p>
            <a:r>
              <a:rPr lang="tr-TR" sz="1600" dirty="0"/>
              <a:t>	</a:t>
            </a:r>
            <a:r>
              <a:rPr lang="tr-TR" sz="1600" dirty="0" smtClean="0"/>
              <a:t>Güçlü </a:t>
            </a:r>
            <a:r>
              <a:rPr lang="tr-TR" sz="1600" dirty="0"/>
              <a:t>yarınlar için geleceğimizin mimarı çocuklarımızın eğitimi ne kadar önemliyse şüphesiz onların can güvenliği de bir o kadar önemlidir. Çünkü insanın en kutsal hakkı “yaşam hakkı” </a:t>
            </a:r>
            <a:r>
              <a:rPr lang="tr-TR" sz="1600" dirty="0" err="1"/>
              <a:t>dır</a:t>
            </a:r>
            <a:r>
              <a:rPr lang="tr-TR" sz="1600" dirty="0"/>
              <a:t>. Trafik kazaları dünyada ve ülkemizde bu kutsal hakkı tehdit eden en büyük faktörlerdendir ve bu tehdidin ortadan kalkmasında çözüm yine eğitimdir, eğitimle insanların bilinçlendirilmesidir.</a:t>
            </a:r>
          </a:p>
          <a:p>
            <a:r>
              <a:rPr lang="tr-TR" sz="1600" dirty="0"/>
              <a:t>	</a:t>
            </a:r>
          </a:p>
          <a:p>
            <a:r>
              <a:rPr lang="tr-TR" sz="1600" dirty="0"/>
              <a:t>	Trafik kurallarına uymak insanın hem kendisine hem de topluma karşı yükümlülüğüdür. Trafik kazaları ve trafiğin beraberinde getirdiği birtakım sorunlar günümüzde bireysel ve toplumsal sorunlarımızın en önemlilerinden biridir. Okul öncesinden orta öğretimin sonuna kadar örgün eğitimin her kademesinde ve yaygın eğitim kurumlarımızda trafikle ilgili konularda farklı ve önemli çalışmalar yapılması son derece önem arz etmektedir.</a:t>
            </a:r>
          </a:p>
          <a:p>
            <a:r>
              <a:rPr lang="tr-TR" sz="1600" dirty="0"/>
              <a:t>	</a:t>
            </a:r>
          </a:p>
          <a:p>
            <a:r>
              <a:rPr lang="tr-TR" sz="1600" dirty="0"/>
              <a:t>	Bu bağlamda, Müdürlüğümüz Strateji Geliştirme Birimi tarafından başlatılmış olan “Trafik Elçisi” adlı projemiz ile trafik güvenliği konusunda eğitim faaliyetlerine yönelik çalışmaların yapılması, kaydedilen gelişmeler hakkında kamuoyunun aydınlatılması için çalışmaların değerlendirilmesi, trafik güvenliği eğitiminde alınabilecek önlemlere ilişkin tavsiyelerde bulunulması, konuya ilişkin eylem planlarının hazırlanması, trafik güvenliği eğitimi konusunda kurumlar arası işbirliği ve koordinasyonunun sağlanması hedeflenmektedir.</a:t>
            </a:r>
          </a:p>
        </p:txBody>
      </p:sp>
      <p:pic>
        <p:nvPicPr>
          <p:cNvPr id="4" name="Resim 3" descr="https://muglaarge.meb.gov.tr/meb_iys_dosyalar/2018_09/03134906_AdsYz_tasarYm.png"/>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70200" y="1654598"/>
            <a:ext cx="4730849" cy="1602951"/>
          </a:xfrm>
          <a:prstGeom prst="roundRect">
            <a:avLst>
              <a:gd name="adj" fmla="val 4167"/>
            </a:avLst>
          </a:prstGeom>
          <a:solidFill>
            <a:srgbClr val="FFFFFF"/>
          </a:solidFill>
          <a:ln w="76200" cap="sq">
            <a:noFill/>
            <a:miter lim="800000"/>
          </a:ln>
          <a:effectLst>
            <a:outerShdw blurRad="44450" dist="27940" dir="5400000" algn="ctr">
              <a:srgbClr val="000000">
                <a:alpha val="32000"/>
              </a:srgbClr>
            </a:outerShdw>
            <a:reflection blurRad="12700" stA="28000" endPos="28000" dist="5000" dir="5400000" sy="-100000" algn="bl" rotWithShape="0"/>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1853357299"/>
      </p:ext>
    </p:extLst>
  </p:cSld>
  <p:clrMapOvr>
    <a:masterClrMapping/>
  </p:clrMapOvr>
  <mc:AlternateContent xmlns:mc="http://schemas.openxmlformats.org/markup-compatibility/2006" xmlns:p14="http://schemas.microsoft.com/office/powerpoint/2010/main">
    <mc:Choice Requires="p14">
      <p:transition spd="slow" p14:dur="1200" advTm="4000">
        <p:dissolve/>
      </p:transition>
    </mc:Choice>
    <mc:Fallback xmlns="">
      <p:transition spd="slow" advTm="4000">
        <p:dissolv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Metin kutusu 4"/>
          <p:cNvSpPr txBox="1"/>
          <p:nvPr/>
        </p:nvSpPr>
        <p:spPr>
          <a:xfrm>
            <a:off x="2648917" y="335935"/>
            <a:ext cx="7790483" cy="769441"/>
          </a:xfrm>
          <a:prstGeom prst="rect">
            <a:avLst/>
          </a:prstGeom>
          <a:noFill/>
        </p:spPr>
        <p:txBody>
          <a:bodyPr wrap="square" rtlCol="0">
            <a:spAutoFit/>
          </a:bodyPr>
          <a:lstStyle/>
          <a:p>
            <a:pPr lvl="0" algn="ctr"/>
            <a:r>
              <a:rPr lang="tr-TR" sz="4400" dirty="0">
                <a:solidFill>
                  <a:schemeClr val="bg1"/>
                </a:solidFill>
                <a:latin typeface="Baskerville Old Face" panose="02020602080505020303" pitchFamily="18" charset="0"/>
              </a:rPr>
              <a:t>Eğitimde Kalitenin Artırılması</a:t>
            </a:r>
          </a:p>
        </p:txBody>
      </p:sp>
      <p:sp>
        <p:nvSpPr>
          <p:cNvPr id="6" name="Metin kutusu 5"/>
          <p:cNvSpPr txBox="1"/>
          <p:nvPr/>
        </p:nvSpPr>
        <p:spPr>
          <a:xfrm>
            <a:off x="334467" y="1568948"/>
            <a:ext cx="11581307" cy="4708981"/>
          </a:xfrm>
          <a:prstGeom prst="rect">
            <a:avLst/>
          </a:prstGeom>
          <a:solidFill>
            <a:schemeClr val="bg1">
              <a:alpha val="61000"/>
            </a:schemeClr>
          </a:solidFill>
          <a:ln>
            <a:solidFill>
              <a:schemeClr val="accent2">
                <a:lumMod val="60000"/>
                <a:lumOff val="40000"/>
              </a:schemeClr>
            </a:solidFill>
          </a:ln>
        </p:spPr>
        <p:txBody>
          <a:bodyPr wrap="square" rtlCol="0">
            <a:spAutoFit/>
          </a:bodyPr>
          <a:lstStyle/>
          <a:p>
            <a:pPr algn="just"/>
            <a:endParaRPr lang="tr-TR" sz="2000" dirty="0" smtClean="0"/>
          </a:p>
          <a:p>
            <a:r>
              <a:rPr lang="tr-TR" sz="2000" dirty="0" smtClean="0"/>
              <a:t>Çalışmalar</a:t>
            </a:r>
          </a:p>
          <a:p>
            <a:endParaRPr lang="tr-TR" sz="2000" dirty="0"/>
          </a:p>
          <a:p>
            <a:pPr marL="285750" indent="-285750">
              <a:buFontTx/>
              <a:buChar char="-"/>
            </a:pPr>
            <a:r>
              <a:rPr lang="tr-TR" sz="2000" dirty="0" smtClean="0"/>
              <a:t>İl Çalışma Grubu – Paydaş Kurum İşbirliği</a:t>
            </a:r>
          </a:p>
          <a:p>
            <a:pPr marL="285750" indent="-285750">
              <a:buFontTx/>
              <a:buChar char="-"/>
            </a:pPr>
            <a:r>
              <a:rPr lang="tr-TR" sz="2000" dirty="0" smtClean="0"/>
              <a:t>1. Çalışma Grubu toplantısı</a:t>
            </a:r>
          </a:p>
          <a:p>
            <a:pPr marL="285750" indent="-285750">
              <a:buFontTx/>
              <a:buChar char="-"/>
            </a:pPr>
            <a:r>
              <a:rPr lang="tr-TR" sz="2000" dirty="0" smtClean="0"/>
              <a:t>Kararların Uygulanma Aşaması</a:t>
            </a:r>
          </a:p>
          <a:p>
            <a:pPr marL="285750" indent="-285750">
              <a:buFontTx/>
              <a:buChar char="-"/>
            </a:pPr>
            <a:endParaRPr lang="tr-TR" sz="2000" dirty="0"/>
          </a:p>
          <a:p>
            <a:pPr marL="285750" indent="-285750">
              <a:buFontTx/>
              <a:buChar char="-"/>
            </a:pPr>
            <a:r>
              <a:rPr lang="tr-TR" sz="2000" dirty="0" smtClean="0"/>
              <a:t>Web Sitesi – (Öğretmen – Veli – Öğrenci )</a:t>
            </a:r>
          </a:p>
          <a:p>
            <a:pPr marL="285750" indent="-285750">
              <a:buFontTx/>
              <a:buChar char="-"/>
            </a:pPr>
            <a:r>
              <a:rPr lang="tr-TR" sz="2000" dirty="0" smtClean="0"/>
              <a:t>Okul Trafik Kulüplerinin etkinleştirilmesi</a:t>
            </a:r>
          </a:p>
          <a:p>
            <a:pPr marL="285750" indent="-285750">
              <a:buFontTx/>
              <a:buChar char="-"/>
            </a:pPr>
            <a:r>
              <a:rPr lang="tr-TR" sz="2000" dirty="0" smtClean="0"/>
              <a:t>Kampanyalar ve Yaygınlaştırma Çalışmaları</a:t>
            </a:r>
          </a:p>
          <a:p>
            <a:pPr marL="285750" indent="-285750">
              <a:buFontTx/>
              <a:buChar char="-"/>
            </a:pPr>
            <a:r>
              <a:rPr lang="tr-TR" sz="2000" dirty="0" smtClean="0"/>
              <a:t>Öğrenci Kaza Bildirim Modülü</a:t>
            </a:r>
          </a:p>
          <a:p>
            <a:pPr marL="285750" indent="-285750">
              <a:buFontTx/>
              <a:buChar char="-"/>
            </a:pPr>
            <a:r>
              <a:rPr lang="tr-TR" sz="2000" dirty="0" smtClean="0"/>
              <a:t>Motor kullanan Öğrenci Bilgileri</a:t>
            </a:r>
          </a:p>
          <a:p>
            <a:pPr marL="285750" indent="-285750">
              <a:buFontTx/>
              <a:buChar char="-"/>
            </a:pPr>
            <a:r>
              <a:rPr lang="tr-TR" sz="2000" dirty="0" smtClean="0"/>
              <a:t>Her ilçede Trafik Eğitim Parkı oluşturulması</a:t>
            </a:r>
          </a:p>
          <a:p>
            <a:pPr marL="285750" indent="-285750">
              <a:buFontTx/>
              <a:buChar char="-"/>
            </a:pPr>
            <a:r>
              <a:rPr lang="tr-TR" sz="2000" dirty="0" smtClean="0"/>
              <a:t>Okul Giriş Çıkış Trafik Güvenliği</a:t>
            </a:r>
          </a:p>
          <a:p>
            <a:endParaRPr lang="tr-TR" sz="2000" dirty="0" smtClean="0"/>
          </a:p>
        </p:txBody>
      </p:sp>
    </p:spTree>
    <p:extLst>
      <p:ext uri="{BB962C8B-B14F-4D97-AF65-F5344CB8AC3E}">
        <p14:creationId xmlns:p14="http://schemas.microsoft.com/office/powerpoint/2010/main" val="2765191280"/>
      </p:ext>
    </p:extLst>
  </p:cSld>
  <p:clrMapOvr>
    <a:masterClrMapping/>
  </p:clrMapOvr>
  <mc:AlternateContent xmlns:mc="http://schemas.openxmlformats.org/markup-compatibility/2006" xmlns:p14="http://schemas.microsoft.com/office/powerpoint/2010/main">
    <mc:Choice Requires="p14">
      <p:transition spd="slow" p14:dur="1200" advTm="4000">
        <p:dissolve/>
      </p:transition>
    </mc:Choice>
    <mc:Fallback xmlns="">
      <p:transition spd="slow" advTm="4000">
        <p:dissolv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Metin kutusu 4"/>
          <p:cNvSpPr txBox="1"/>
          <p:nvPr/>
        </p:nvSpPr>
        <p:spPr>
          <a:xfrm>
            <a:off x="2648917" y="335935"/>
            <a:ext cx="7790483" cy="646331"/>
          </a:xfrm>
          <a:prstGeom prst="rect">
            <a:avLst/>
          </a:prstGeom>
          <a:noFill/>
        </p:spPr>
        <p:txBody>
          <a:bodyPr wrap="square" rtlCol="0">
            <a:spAutoFit/>
          </a:bodyPr>
          <a:lstStyle/>
          <a:p>
            <a:pPr lvl="0" algn="ctr"/>
            <a:r>
              <a:rPr lang="tr-TR" sz="3600" dirty="0">
                <a:solidFill>
                  <a:schemeClr val="bg1"/>
                </a:solidFill>
                <a:latin typeface="Baskerville Old Face" panose="02020602080505020303" pitchFamily="18" charset="0"/>
              </a:rPr>
              <a:t>Kurumsal Kapasitenin Geliştirilmesi</a:t>
            </a:r>
          </a:p>
        </p:txBody>
      </p:sp>
      <p:sp>
        <p:nvSpPr>
          <p:cNvPr id="6" name="Metin kutusu 5"/>
          <p:cNvSpPr txBox="1"/>
          <p:nvPr/>
        </p:nvSpPr>
        <p:spPr>
          <a:xfrm>
            <a:off x="334467" y="1480048"/>
            <a:ext cx="11581307" cy="5463034"/>
          </a:xfrm>
          <a:prstGeom prst="rect">
            <a:avLst/>
          </a:prstGeom>
          <a:solidFill>
            <a:schemeClr val="bg1">
              <a:alpha val="61000"/>
            </a:schemeClr>
          </a:solidFill>
          <a:ln>
            <a:solidFill>
              <a:schemeClr val="accent2">
                <a:lumMod val="60000"/>
                <a:lumOff val="40000"/>
              </a:schemeClr>
            </a:solidFill>
          </a:ln>
        </p:spPr>
        <p:txBody>
          <a:bodyPr wrap="square" rtlCol="0">
            <a:spAutoFit/>
          </a:bodyPr>
          <a:lstStyle/>
          <a:p>
            <a:pPr algn="just"/>
            <a:endParaRPr lang="tr-TR" sz="1600" dirty="0" smtClean="0"/>
          </a:p>
          <a:p>
            <a:pPr algn="just"/>
            <a:endParaRPr lang="tr-TR" sz="1600" dirty="0"/>
          </a:p>
          <a:p>
            <a:pPr algn="just"/>
            <a:endParaRPr lang="tr-TR" sz="1600" dirty="0" smtClean="0"/>
          </a:p>
          <a:p>
            <a:pPr algn="just"/>
            <a:endParaRPr lang="tr-TR" sz="1600" dirty="0"/>
          </a:p>
          <a:p>
            <a:pPr algn="just"/>
            <a:endParaRPr lang="tr-TR" sz="1600" dirty="0" smtClean="0"/>
          </a:p>
          <a:p>
            <a:pPr algn="just"/>
            <a:endParaRPr lang="tr-TR" sz="1600" dirty="0" smtClean="0"/>
          </a:p>
          <a:p>
            <a:pPr algn="just"/>
            <a:endParaRPr lang="tr-TR" sz="1600" dirty="0"/>
          </a:p>
          <a:p>
            <a:pPr algn="just"/>
            <a:r>
              <a:rPr lang="tr-TR" sz="1600" dirty="0" smtClean="0"/>
              <a:t>	</a:t>
            </a:r>
          </a:p>
          <a:p>
            <a:pPr algn="just"/>
            <a:r>
              <a:rPr lang="tr-TR" sz="1600" dirty="0"/>
              <a:t>	</a:t>
            </a:r>
            <a:r>
              <a:rPr lang="tr-TR" sz="1700" dirty="0" smtClean="0"/>
              <a:t>Milli </a:t>
            </a:r>
            <a:r>
              <a:rPr lang="tr-TR" sz="1700" dirty="0"/>
              <a:t>Eğitim Bakanlığı İlköğretim ve Ortaöğretim Sosyal Etkinlik Yönetmeliği gereği eğitim kurumlarında öğrencilerde özgüven ve sorumluluk duygusu geliştirmek, öğrencileri şiddet ve zararlı alışkanlıklardan korumak, öğrencilere yeni ilgi alanları ve beceriler kazandırmak, öğrencilerin yeteneklerini sergilemesine imkân vermek, millî, manevi ve kültürel değerleri yaşatmak, yaygınlaştırmak ve bu değerlerin yeni nesillere aktarımını sağlamak, öğrencilerde gönüllülük bilincini özendirmek, engellilik, yaşlılık, insan ve çocuk hakları ile toplumsal cinsiyet eşitliği konularında farkındalık oluşturmak amacıyla bilimsel, sosyal, kültürel, sanatsal ve sportif alanlarda sosyal etkinlik çalışmaları yapılmaktadır. Sosyal etkinlik alanları olarak okul bahçesi, okul kantin alanı ve yemekhane önemli bir yer teşkil etmektedir.</a:t>
            </a:r>
          </a:p>
          <a:p>
            <a:pPr algn="just"/>
            <a:r>
              <a:rPr lang="tr-TR" sz="1700" dirty="0"/>
              <a:t>	Okulum Bir(İnci) projesi ile; Muğla ilindeki tüm resmi ve örgün eğitim kurumlarının kantin, yemekhane, okul bahçesi ve okul koridorlarının etkin şekilde kullanılması, peyzaj düzeni, hijyen şartları ve ergonomikliği gibi hususlarda standartlar geliştirerek okul paydaşlarının memnuniyetini artıracak şekilde yaşam alanlarının düzenlenmesi amaçlanmıştır.</a:t>
            </a:r>
          </a:p>
          <a:p>
            <a:pPr algn="just"/>
            <a:r>
              <a:rPr lang="tr-TR" sz="1700" dirty="0"/>
              <a:t>	Müdürlüğümüze bağlı okulların okul bahçeleri, okul kantinleri ve beslenme alanlarının iyileştirilerek standarda kavuşturulması için yeni uygulamaların oluşturulması ve uygulanması, sonuçların izlenmesi ve değerlendirilmesi büyük önem arz etmektedir</a:t>
            </a:r>
            <a:r>
              <a:rPr lang="tr-TR" sz="1700" dirty="0" smtClean="0"/>
              <a:t>.</a:t>
            </a:r>
            <a:endParaRPr lang="tr-TR" sz="1700" dirty="0"/>
          </a:p>
        </p:txBody>
      </p:sp>
      <p:pic>
        <p:nvPicPr>
          <p:cNvPr id="4" name="Resim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51562" y="1676974"/>
            <a:ext cx="4157775" cy="1730309"/>
          </a:xfrm>
          <a:prstGeom prst="roundRect">
            <a:avLst>
              <a:gd name="adj" fmla="val 4167"/>
            </a:avLst>
          </a:prstGeom>
          <a:solidFill>
            <a:srgbClr val="FFFFFF"/>
          </a:solidFill>
          <a:ln w="76200" cap="sq">
            <a:noFill/>
            <a:miter lim="800000"/>
          </a:ln>
          <a:effectLst>
            <a:outerShdw blurRad="44450" dist="27940" dir="5400000" algn="ctr">
              <a:srgbClr val="000000">
                <a:alpha val="32000"/>
              </a:srgbClr>
            </a:outerShdw>
            <a:reflection blurRad="12700" stA="28000" endPos="28000" dist="5000" dir="5400000" sy="-100000" algn="bl" rotWithShape="0"/>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2330672725"/>
      </p:ext>
    </p:extLst>
  </p:cSld>
  <p:clrMapOvr>
    <a:masterClrMapping/>
  </p:clrMapOvr>
  <mc:AlternateContent xmlns:mc="http://schemas.openxmlformats.org/markup-compatibility/2006" xmlns:p14="http://schemas.microsoft.com/office/powerpoint/2010/main">
    <mc:Choice Requires="p14">
      <p:transition spd="slow" p14:dur="1200" advTm="4000">
        <p:dissolve/>
      </p:transition>
    </mc:Choice>
    <mc:Fallback xmlns="">
      <p:transition spd="slow" advTm="4000">
        <p:dissolv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Metin kutusu 4"/>
          <p:cNvSpPr txBox="1"/>
          <p:nvPr/>
        </p:nvSpPr>
        <p:spPr>
          <a:xfrm>
            <a:off x="2648917" y="383560"/>
            <a:ext cx="7790483" cy="646331"/>
          </a:xfrm>
          <a:prstGeom prst="rect">
            <a:avLst/>
          </a:prstGeom>
          <a:noFill/>
        </p:spPr>
        <p:txBody>
          <a:bodyPr wrap="square" rtlCol="0">
            <a:spAutoFit/>
          </a:bodyPr>
          <a:lstStyle/>
          <a:p>
            <a:pPr lvl="0" algn="ctr"/>
            <a:r>
              <a:rPr lang="tr-TR" sz="3600" dirty="0">
                <a:solidFill>
                  <a:schemeClr val="bg1"/>
                </a:solidFill>
                <a:latin typeface="Baskerville Old Face" panose="02020602080505020303" pitchFamily="18" charset="0"/>
              </a:rPr>
              <a:t>Kurumsal Kapasitenin Geliştirilmesi</a:t>
            </a:r>
          </a:p>
        </p:txBody>
      </p:sp>
      <p:sp>
        <p:nvSpPr>
          <p:cNvPr id="6" name="Metin kutusu 5"/>
          <p:cNvSpPr txBox="1"/>
          <p:nvPr/>
        </p:nvSpPr>
        <p:spPr>
          <a:xfrm>
            <a:off x="334467" y="1568948"/>
            <a:ext cx="11581307" cy="5078313"/>
          </a:xfrm>
          <a:prstGeom prst="rect">
            <a:avLst/>
          </a:prstGeom>
          <a:solidFill>
            <a:schemeClr val="bg1">
              <a:alpha val="61000"/>
            </a:schemeClr>
          </a:solidFill>
          <a:ln>
            <a:solidFill>
              <a:schemeClr val="accent2">
                <a:lumMod val="60000"/>
                <a:lumOff val="40000"/>
              </a:schemeClr>
            </a:solidFill>
          </a:ln>
        </p:spPr>
        <p:txBody>
          <a:bodyPr wrap="square" rtlCol="0">
            <a:spAutoFit/>
          </a:bodyPr>
          <a:lstStyle/>
          <a:p>
            <a:r>
              <a:rPr lang="tr-TR" dirty="0" smtClean="0"/>
              <a:t>	Proje kapsamında, İl Yürütme Kurulu oluşturularak görev ve sorumluluklar paylaştırılmıştır. En Güzel Okul Bahçesi, En İyi Okul Kantini ve En İyi Beslenme Alanı-Yemekhane alanlarında başvuru imkanı sağlayan projenin değerlendirilmesinde kullanılacak form ve ölçekler  </a:t>
            </a:r>
            <a:r>
              <a:rPr lang="tr-TR" dirty="0" err="1" smtClean="0"/>
              <a:t>arge</a:t>
            </a:r>
            <a:r>
              <a:rPr lang="tr-TR" dirty="0" smtClean="0"/>
              <a:t> web sitesi üzerinden paylaşıma açılmıştır. Masa başı ve saha değerlendirmelerini yapacak sorumlular yapılan toplantı ile tutanak altına alınmıştır. İl Yürütme Kurulunun marifetiyle ve alandan gelen talepler üzerine başvuru süresi  20 Kasım 2018 tarihine kadar uzatılmıştır. 21-30 Kasım tarihleri arasında masa başı değerlendirmelerinin yapılmasıyla  3 Aralık 2018 tarihinde saha değerlendirmesine kalan okullar açıklanacaktır.</a:t>
            </a:r>
          </a:p>
          <a:p>
            <a:r>
              <a:rPr lang="tr-TR" dirty="0" smtClean="0"/>
              <a:t>	10-21 Aralık 2018 tarihleri arasında saha değerlendirmeleri gerçekleşecek olup 28 Aralık 2018 tarihinde ödül alacak okulların listesi  açıklanarak 2 Ocak 2018 tarihinde </a:t>
            </a:r>
            <a:r>
              <a:rPr lang="tr-TR" dirty="0" err="1" smtClean="0"/>
              <a:t>arge</a:t>
            </a:r>
            <a:r>
              <a:rPr lang="tr-TR" dirty="0" smtClean="0"/>
              <a:t> web sitesi üzerinden sonuçlar duyurulacaktır. Başvuruda bulunan her okula katılım belgesi verilecektir. Her kategori için 1000 puan üzerinden 700 ve üstü puan alan her okula ilgili alanda (Ek5) rapor standartları belli olan </a:t>
            </a:r>
          </a:p>
          <a:p>
            <a:r>
              <a:rPr lang="tr-TR" dirty="0" smtClean="0"/>
              <a:t>“En İyi…… Düzenlemesi Beratı” verilecektir. İki yıl üst üste Berat alan okula ikinci yılın sonunda  standartları belli olan ve okulun içerisinde uygun bir yere konumlandırılarak sergilenecek “En İyi…… Düzenlemesi” Kırlangıcı verilecektir. </a:t>
            </a:r>
          </a:p>
          <a:p>
            <a:endParaRPr lang="tr-TR" dirty="0" smtClean="0"/>
          </a:p>
          <a:p>
            <a:r>
              <a:rPr lang="tr-TR" dirty="0" smtClean="0"/>
              <a:t>İlçe Müdürlüklerinden;</a:t>
            </a:r>
          </a:p>
          <a:p>
            <a:pPr>
              <a:buFont typeface="Wingdings" pitchFamily="2" charset="2"/>
              <a:buChar char="Ø"/>
            </a:pPr>
            <a:r>
              <a:rPr lang="tr-TR" dirty="0" smtClean="0"/>
              <a:t>Projeye ait uygulama esaslarında belirtilen süreçlerin ilçelerde uygulanması, </a:t>
            </a:r>
          </a:p>
          <a:p>
            <a:pPr>
              <a:buFont typeface="Wingdings" pitchFamily="2" charset="2"/>
              <a:buChar char="Ø"/>
            </a:pPr>
            <a:r>
              <a:rPr lang="tr-TR" dirty="0" smtClean="0"/>
              <a:t> İlçe genelinde projenin duyurulması ile ilgili çalışmaların yapılması, </a:t>
            </a:r>
          </a:p>
          <a:p>
            <a:pPr>
              <a:buFont typeface="Wingdings" pitchFamily="2" charset="2"/>
              <a:buChar char="Ø"/>
            </a:pPr>
            <a:r>
              <a:rPr lang="tr-TR" dirty="0" smtClean="0"/>
              <a:t> Saha ziyareti yapacak olan değerlendirme komisyonu üyelerinin gerekli planlamalarının önceden yapılması beklenmektedir.</a:t>
            </a:r>
          </a:p>
        </p:txBody>
      </p:sp>
    </p:spTree>
    <p:extLst>
      <p:ext uri="{BB962C8B-B14F-4D97-AF65-F5344CB8AC3E}">
        <p14:creationId xmlns:p14="http://schemas.microsoft.com/office/powerpoint/2010/main" val="1604744164"/>
      </p:ext>
    </p:extLst>
  </p:cSld>
  <p:clrMapOvr>
    <a:masterClrMapping/>
  </p:clrMapOvr>
  <mc:AlternateContent xmlns:mc="http://schemas.openxmlformats.org/markup-compatibility/2006" xmlns:p14="http://schemas.microsoft.com/office/powerpoint/2010/main">
    <mc:Choice Requires="p14">
      <p:transition spd="slow" p14:dur="1200" advTm="4000">
        <p:dissolve/>
      </p:transition>
    </mc:Choice>
    <mc:Fallback xmlns="">
      <p:transition spd="slow" advTm="4000">
        <p:dissolv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Metin kutusu 4"/>
          <p:cNvSpPr txBox="1"/>
          <p:nvPr/>
        </p:nvSpPr>
        <p:spPr>
          <a:xfrm>
            <a:off x="2620342" y="383560"/>
            <a:ext cx="7790483" cy="646331"/>
          </a:xfrm>
          <a:prstGeom prst="rect">
            <a:avLst/>
          </a:prstGeom>
          <a:noFill/>
        </p:spPr>
        <p:txBody>
          <a:bodyPr wrap="square" rtlCol="0">
            <a:spAutoFit/>
          </a:bodyPr>
          <a:lstStyle/>
          <a:p>
            <a:pPr lvl="0" algn="ctr"/>
            <a:r>
              <a:rPr lang="tr-TR" sz="3600" dirty="0">
                <a:solidFill>
                  <a:schemeClr val="bg1"/>
                </a:solidFill>
                <a:latin typeface="Baskerville Old Face" panose="02020602080505020303" pitchFamily="18" charset="0"/>
              </a:rPr>
              <a:t>Kurumsal Kapasitenin Geliştirilmesi</a:t>
            </a:r>
          </a:p>
        </p:txBody>
      </p:sp>
      <p:sp>
        <p:nvSpPr>
          <p:cNvPr id="6" name="Metin kutusu 5"/>
          <p:cNvSpPr txBox="1"/>
          <p:nvPr/>
        </p:nvSpPr>
        <p:spPr>
          <a:xfrm>
            <a:off x="363042" y="1464173"/>
            <a:ext cx="11581307" cy="5201424"/>
          </a:xfrm>
          <a:prstGeom prst="rect">
            <a:avLst/>
          </a:prstGeom>
          <a:solidFill>
            <a:schemeClr val="bg1">
              <a:alpha val="61000"/>
            </a:schemeClr>
          </a:solidFill>
          <a:ln>
            <a:solidFill>
              <a:schemeClr val="accent2">
                <a:lumMod val="60000"/>
                <a:lumOff val="40000"/>
              </a:schemeClr>
            </a:solidFill>
          </a:ln>
        </p:spPr>
        <p:txBody>
          <a:bodyPr wrap="square" rtlCol="0">
            <a:spAutoFit/>
          </a:bodyPr>
          <a:lstStyle/>
          <a:p>
            <a:endParaRPr lang="tr-TR" sz="1600" dirty="0" smtClean="0"/>
          </a:p>
          <a:p>
            <a:endParaRPr lang="tr-TR" sz="1600" dirty="0"/>
          </a:p>
          <a:p>
            <a:endParaRPr lang="tr-TR" sz="1600" dirty="0" smtClean="0"/>
          </a:p>
          <a:p>
            <a:endParaRPr lang="tr-TR" sz="1600" dirty="0"/>
          </a:p>
          <a:p>
            <a:endParaRPr lang="tr-TR" sz="1600" dirty="0" smtClean="0"/>
          </a:p>
          <a:p>
            <a:r>
              <a:rPr lang="tr-TR" sz="1600" dirty="0"/>
              <a:t>	</a:t>
            </a:r>
            <a:endParaRPr lang="tr-TR" sz="1600" dirty="0" smtClean="0"/>
          </a:p>
          <a:p>
            <a:r>
              <a:rPr lang="tr-TR" sz="1600" dirty="0"/>
              <a:t>	</a:t>
            </a:r>
            <a:endParaRPr lang="tr-TR" sz="1600" dirty="0" smtClean="0"/>
          </a:p>
          <a:p>
            <a:r>
              <a:rPr lang="tr-TR" sz="1600" dirty="0"/>
              <a:t>	</a:t>
            </a:r>
            <a:r>
              <a:rPr lang="tr-TR" sz="2000" dirty="0" smtClean="0"/>
              <a:t>Muğla </a:t>
            </a:r>
            <a:r>
              <a:rPr lang="tr-TR" sz="2000" dirty="0"/>
              <a:t>Yönetim Bilgi Sistemi Projesi; Milli Eğitim Bakanlığının stratejik temaları ışığında Milli Eğitim Müdürlüğümüz ve paydaşlarımızla bütüncül bir yaklaşımı esas alarak hazırlanmıştır. Projede esas amaç; Muğla İl Milli Eğitim Müdürlüğü ve bağlı kurumlarda yönetimsel organizasyon, planlama, eşgüdümleme, koordinasyon ve değerlendirme alanlarında bir sistem dâhilinde eğitimin niteliğini artıracak çalışmaların yürütülmesidir. Ayrıca Bakanlığımız vizyonuna hizmet ederek, Muğla İl Milli Eğitim Müdürlüğümüz vizyonu çerçevesinde</a:t>
            </a:r>
            <a:r>
              <a:rPr lang="tr-TR" sz="2000" dirty="0" smtClean="0"/>
              <a:t>;</a:t>
            </a:r>
            <a:endParaRPr lang="tr-TR" sz="2000" dirty="0"/>
          </a:p>
          <a:p>
            <a:r>
              <a:rPr lang="tr-TR" sz="2000" dirty="0"/>
              <a:t>• Liderlik ve Okul Yönetimi </a:t>
            </a:r>
          </a:p>
          <a:p>
            <a:r>
              <a:rPr lang="tr-TR" sz="2000" dirty="0"/>
              <a:t>• Akademik Başarı Yönetimi </a:t>
            </a:r>
          </a:p>
          <a:p>
            <a:r>
              <a:rPr lang="tr-TR" sz="2000" dirty="0"/>
              <a:t>• Proje Yönetimi </a:t>
            </a:r>
          </a:p>
          <a:p>
            <a:r>
              <a:rPr lang="tr-TR" sz="2000" dirty="0"/>
              <a:t>• Değerler Eğitimi Yönetimi </a:t>
            </a:r>
          </a:p>
          <a:p>
            <a:r>
              <a:rPr lang="tr-TR" sz="2000" dirty="0"/>
              <a:t>• Sosyal, Kültürel ve Sportif Faaliyetler Yönetimi temel yaklaşımları ile eğitimin tüm alanlarında koordinasyonun ve eşgüdümün sağlanması planlanmaktadır</a:t>
            </a:r>
            <a:r>
              <a:rPr lang="tr-TR" sz="2000" dirty="0" smtClean="0"/>
              <a:t>.</a:t>
            </a:r>
            <a:r>
              <a:rPr lang="tr-TR" sz="2000" dirty="0"/>
              <a:t>	</a:t>
            </a:r>
          </a:p>
        </p:txBody>
      </p:sp>
      <p:pic>
        <p:nvPicPr>
          <p:cNvPr id="7" name="Resim 6" descr="13-08-2018">
            <a:hlinkClick r:id="rId3" tooltip="&quot;13-08-2018&quot;"/>
          </p:cNvPr>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86150" y="1549898"/>
            <a:ext cx="5105399" cy="1574302"/>
          </a:xfrm>
          <a:prstGeom prst="roundRect">
            <a:avLst>
              <a:gd name="adj" fmla="val 4167"/>
            </a:avLst>
          </a:prstGeom>
          <a:solidFill>
            <a:srgbClr val="FFFFFF"/>
          </a:solidFill>
          <a:ln w="76200" cap="sq">
            <a:noFill/>
            <a:miter lim="800000"/>
          </a:ln>
          <a:effectLst>
            <a:outerShdw blurRad="44450" dist="27940" dir="5400000" algn="ctr">
              <a:srgbClr val="000000">
                <a:alpha val="32000"/>
              </a:srgbClr>
            </a:outerShdw>
            <a:reflection blurRad="12700" stA="28000" endPos="28000" dist="5000" dir="5400000" sy="-100000" algn="bl" rotWithShape="0"/>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1649772055"/>
      </p:ext>
    </p:extLst>
  </p:cSld>
  <p:clrMapOvr>
    <a:masterClrMapping/>
  </p:clrMapOvr>
  <mc:AlternateContent xmlns:mc="http://schemas.openxmlformats.org/markup-compatibility/2006" xmlns:p14="http://schemas.microsoft.com/office/powerpoint/2010/main">
    <mc:Choice Requires="p14">
      <p:transition spd="slow" p14:dur="1200" advTm="4000">
        <p:dissolve/>
      </p:transition>
    </mc:Choice>
    <mc:Fallback xmlns="">
      <p:transition spd="slow" advTm="4000">
        <p:dissolv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Metin kutusu 4"/>
          <p:cNvSpPr txBox="1"/>
          <p:nvPr/>
        </p:nvSpPr>
        <p:spPr>
          <a:xfrm>
            <a:off x="2639392" y="412135"/>
            <a:ext cx="7790483" cy="646331"/>
          </a:xfrm>
          <a:prstGeom prst="rect">
            <a:avLst/>
          </a:prstGeom>
          <a:noFill/>
        </p:spPr>
        <p:txBody>
          <a:bodyPr wrap="square" rtlCol="0">
            <a:spAutoFit/>
          </a:bodyPr>
          <a:lstStyle/>
          <a:p>
            <a:pPr lvl="0" algn="ctr"/>
            <a:r>
              <a:rPr lang="tr-TR" sz="3600" dirty="0">
                <a:solidFill>
                  <a:schemeClr val="bg1"/>
                </a:solidFill>
                <a:latin typeface="Baskerville Old Face" panose="02020602080505020303" pitchFamily="18" charset="0"/>
              </a:rPr>
              <a:t>Kurumsal Kapasitenin Geliştirilmesi</a:t>
            </a:r>
          </a:p>
        </p:txBody>
      </p:sp>
      <p:sp>
        <p:nvSpPr>
          <p:cNvPr id="6" name="Metin kutusu 5"/>
          <p:cNvSpPr txBox="1"/>
          <p:nvPr/>
        </p:nvSpPr>
        <p:spPr>
          <a:xfrm>
            <a:off x="201117" y="2185476"/>
            <a:ext cx="11581307" cy="4493538"/>
          </a:xfrm>
          <a:prstGeom prst="rect">
            <a:avLst/>
          </a:prstGeom>
          <a:solidFill>
            <a:schemeClr val="bg1">
              <a:alpha val="61000"/>
            </a:schemeClr>
          </a:solidFill>
          <a:ln>
            <a:solidFill>
              <a:schemeClr val="accent2">
                <a:lumMod val="60000"/>
                <a:lumOff val="40000"/>
              </a:schemeClr>
            </a:solidFill>
          </a:ln>
        </p:spPr>
        <p:txBody>
          <a:bodyPr wrap="square" rtlCol="0">
            <a:spAutoFit/>
          </a:bodyPr>
          <a:lstStyle/>
          <a:p>
            <a:pPr algn="just"/>
            <a:endParaRPr lang="tr-TR" sz="1600" dirty="0" smtClean="0"/>
          </a:p>
          <a:p>
            <a:pPr algn="just"/>
            <a:r>
              <a:rPr lang="tr-TR" sz="1600" dirty="0" smtClean="0"/>
              <a:t>	</a:t>
            </a:r>
            <a:r>
              <a:rPr lang="tr-TR" dirty="0" smtClean="0"/>
              <a:t>Yönetim Bilgi Sisteminin çalışma modelinde, araştırma veya çalışmaya konu olan olay, kurum, birey ya da nesne kendi koşulları içerisinde ve olduğu gibi yalın tanımlanmaya çalışılır. Model, Muğla İl Milli Eğitim Müdürlüğü Yönetim Bilgi Sistemi içerisinde süreç, performans, bilgi, ölçme araçları, istatistik  ve verileri bütüncül olarak inceleyecektir. </a:t>
            </a:r>
          </a:p>
          <a:p>
            <a:pPr algn="just"/>
            <a:endParaRPr lang="tr-TR" dirty="0" smtClean="0"/>
          </a:p>
          <a:p>
            <a:pPr algn="just"/>
            <a:r>
              <a:rPr lang="tr-TR" dirty="0" smtClean="0"/>
              <a:t>	Yönetim Bilgi Sistemi projesinin amacı; Muğla İl Milli Eğitim Müdürlüğünün eğitime erişim, eğitimde kalite ve kurumsal kapasitenin artırılması çerçevesinde, organizasyon, yönetim ve teknoloji alanlarını ilişkilendirerek; </a:t>
            </a:r>
          </a:p>
          <a:p>
            <a:pPr marL="171450" indent="-171450" algn="just">
              <a:buFont typeface="Wingdings" panose="05000000000000000000" pitchFamily="2" charset="2"/>
              <a:buChar char="Ø"/>
            </a:pPr>
            <a:r>
              <a:rPr lang="tr-TR" dirty="0" smtClean="0"/>
              <a:t>Muğla ilinde stratejik yönetim anlayışını yerleştirmek</a:t>
            </a:r>
          </a:p>
          <a:p>
            <a:pPr marL="171450" indent="-171450" algn="just">
              <a:buFont typeface="Wingdings" panose="05000000000000000000" pitchFamily="2" charset="2"/>
              <a:buChar char="Ø"/>
            </a:pPr>
            <a:r>
              <a:rPr lang="tr-TR" dirty="0" smtClean="0"/>
              <a:t>Eğitim Yönetiminde kalite ve verimliliği öncelikli hale getirmek </a:t>
            </a:r>
          </a:p>
          <a:p>
            <a:pPr marL="171450" indent="-171450" algn="just">
              <a:buFont typeface="Wingdings" panose="05000000000000000000" pitchFamily="2" charset="2"/>
              <a:buChar char="Ø"/>
            </a:pPr>
            <a:r>
              <a:rPr lang="tr-TR" dirty="0" smtClean="0"/>
              <a:t>Muğla’da Eğitim Yönetiminde etkin bir izleme değerlendirme sistemi oluşturmak </a:t>
            </a:r>
          </a:p>
          <a:p>
            <a:pPr marL="171450" indent="-171450" algn="just">
              <a:buFont typeface="Wingdings" panose="05000000000000000000" pitchFamily="2" charset="2"/>
              <a:buChar char="Ø"/>
            </a:pPr>
            <a:r>
              <a:rPr lang="tr-TR" dirty="0" smtClean="0"/>
              <a:t>Eğitimde Muğla ilini Türkiye ölçeğinde belirgin hale getirmek </a:t>
            </a:r>
          </a:p>
          <a:p>
            <a:pPr marL="171450" indent="-171450" algn="just">
              <a:buFont typeface="Wingdings" panose="05000000000000000000" pitchFamily="2" charset="2"/>
              <a:buChar char="Ø"/>
            </a:pPr>
            <a:r>
              <a:rPr lang="tr-TR" dirty="0" smtClean="0"/>
              <a:t>21. yüzyıl insan becerilerini öğrencilere kazandırmaktır.</a:t>
            </a:r>
          </a:p>
          <a:p>
            <a:pPr marL="171450" indent="-171450" algn="just">
              <a:buFont typeface="Wingdings" panose="05000000000000000000" pitchFamily="2" charset="2"/>
              <a:buChar char="Ø"/>
            </a:pPr>
            <a:endParaRPr lang="tr-TR" dirty="0" smtClean="0"/>
          </a:p>
          <a:p>
            <a:pPr marL="171450" indent="-171450" algn="just"/>
            <a:r>
              <a:rPr lang="tr-TR" dirty="0" smtClean="0"/>
              <a:t>İlçe Müdürlüklerinden;</a:t>
            </a:r>
          </a:p>
          <a:p>
            <a:pPr marL="171450" indent="-171450" algn="just">
              <a:buFont typeface="Wingdings" pitchFamily="2" charset="2"/>
              <a:buChar char="Ø"/>
            </a:pPr>
            <a:r>
              <a:rPr lang="tr-TR" dirty="0" smtClean="0"/>
              <a:t>Özdenetime Dayalı Okul Tabanlı Denetim Modülünün ve Örnek Zümre Toplantı Tutanaklarının okul ve kurumlarımız tarafından uygulanmasını sağlamaları beklenmektedir.</a:t>
            </a:r>
            <a:endParaRPr lang="tr-TR" sz="1400" dirty="0"/>
          </a:p>
        </p:txBody>
      </p:sp>
    </p:spTree>
    <p:extLst>
      <p:ext uri="{BB962C8B-B14F-4D97-AF65-F5344CB8AC3E}">
        <p14:creationId xmlns:p14="http://schemas.microsoft.com/office/powerpoint/2010/main" val="2417689015"/>
      </p:ext>
    </p:extLst>
  </p:cSld>
  <p:clrMapOvr>
    <a:masterClrMapping/>
  </p:clrMapOvr>
  <mc:AlternateContent xmlns:mc="http://schemas.openxmlformats.org/markup-compatibility/2006" xmlns:p14="http://schemas.microsoft.com/office/powerpoint/2010/main">
    <mc:Choice Requires="p14">
      <p:transition spd="slow" p14:dur="1200" advTm="4000">
        <p:dissolve/>
      </p:transition>
    </mc:Choice>
    <mc:Fallback xmlns="">
      <p:transition spd="slow" advTm="4000">
        <p:dissolv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Metin kutusu 4"/>
          <p:cNvSpPr txBox="1"/>
          <p:nvPr/>
        </p:nvSpPr>
        <p:spPr>
          <a:xfrm>
            <a:off x="2706067" y="421660"/>
            <a:ext cx="7790483" cy="646331"/>
          </a:xfrm>
          <a:prstGeom prst="rect">
            <a:avLst/>
          </a:prstGeom>
          <a:noFill/>
        </p:spPr>
        <p:txBody>
          <a:bodyPr wrap="square" rtlCol="0">
            <a:spAutoFit/>
          </a:bodyPr>
          <a:lstStyle/>
          <a:p>
            <a:pPr lvl="0" algn="ctr"/>
            <a:r>
              <a:rPr lang="tr-TR" sz="3600" dirty="0">
                <a:solidFill>
                  <a:schemeClr val="bg1"/>
                </a:solidFill>
                <a:latin typeface="Baskerville Old Face" panose="02020602080505020303" pitchFamily="18" charset="0"/>
              </a:rPr>
              <a:t>Kurumsal Kapasitenin Geliştirilmesi</a:t>
            </a:r>
          </a:p>
        </p:txBody>
      </p:sp>
      <p:sp>
        <p:nvSpPr>
          <p:cNvPr id="6" name="Metin kutusu 5"/>
          <p:cNvSpPr txBox="1"/>
          <p:nvPr/>
        </p:nvSpPr>
        <p:spPr>
          <a:xfrm>
            <a:off x="420192" y="1654673"/>
            <a:ext cx="11581307" cy="5386090"/>
          </a:xfrm>
          <a:prstGeom prst="rect">
            <a:avLst/>
          </a:prstGeom>
          <a:solidFill>
            <a:schemeClr val="bg1">
              <a:alpha val="61000"/>
            </a:schemeClr>
          </a:solidFill>
          <a:ln>
            <a:solidFill>
              <a:schemeClr val="accent2">
                <a:lumMod val="60000"/>
                <a:lumOff val="40000"/>
              </a:schemeClr>
            </a:solidFill>
          </a:ln>
        </p:spPr>
        <p:txBody>
          <a:bodyPr wrap="square" rtlCol="0">
            <a:spAutoFit/>
          </a:bodyPr>
          <a:lstStyle/>
          <a:p>
            <a:endParaRPr lang="tr-TR" sz="1600" dirty="0" smtClean="0"/>
          </a:p>
          <a:p>
            <a:endParaRPr lang="tr-TR" sz="1600" dirty="0"/>
          </a:p>
          <a:p>
            <a:endParaRPr lang="tr-TR" sz="1600" dirty="0" smtClean="0"/>
          </a:p>
          <a:p>
            <a:endParaRPr lang="tr-TR" sz="1600" dirty="0"/>
          </a:p>
          <a:p>
            <a:endParaRPr lang="tr-TR" sz="1600" dirty="0" smtClean="0"/>
          </a:p>
          <a:p>
            <a:endParaRPr lang="tr-TR" sz="1600" dirty="0"/>
          </a:p>
          <a:p>
            <a:endParaRPr lang="tr-TR" sz="1600" dirty="0" smtClean="0"/>
          </a:p>
          <a:p>
            <a:r>
              <a:rPr lang="tr-TR" sz="1600" dirty="0"/>
              <a:t>	</a:t>
            </a:r>
            <a:endParaRPr lang="tr-TR" sz="1600" dirty="0" smtClean="0"/>
          </a:p>
          <a:p>
            <a:pPr algn="just"/>
            <a:r>
              <a:rPr lang="tr-TR" sz="1600" dirty="0"/>
              <a:t>	</a:t>
            </a:r>
            <a:r>
              <a:rPr lang="tr-TR" dirty="0" smtClean="0"/>
              <a:t>21.yüzyılda </a:t>
            </a:r>
            <a:r>
              <a:rPr lang="tr-TR" dirty="0"/>
              <a:t>kurumlar, küreselleşme, hızlı teknolojik gelişme, insanların ihtiyaçlarının ve beklentilerinin değişmesi sonucunda ortaya çıkan değişim ve sürekli olarak artan rekabet ortamı karşısında, eskisinden daha stratejik düşünmekte, planlama yapma, kararlar alma faaliyetlerine daha fazla önem vermek zorunda kalmaktadırlar.</a:t>
            </a:r>
          </a:p>
          <a:p>
            <a:pPr algn="just"/>
            <a:endParaRPr lang="tr-TR" dirty="0"/>
          </a:p>
          <a:p>
            <a:pPr algn="just"/>
            <a:r>
              <a:rPr lang="tr-TR" dirty="0"/>
              <a:t>	Bu sebeple; eğitim veren okul ve kurumlarımızın işlerini kolaylaştırmak, ortak yönetim birliğini sağlamak ve tüm paydaşlarımıza yardımcı olmak amacıyla Muğla Milli Eğitim Müdürlüğümüz Strateji Geliştirme Birimi tarafından “Okul ve Kurumlar için Yönetici Rehberi” hazırlanmıştır. </a:t>
            </a:r>
          </a:p>
          <a:p>
            <a:pPr algn="just"/>
            <a:endParaRPr lang="tr-TR" dirty="0"/>
          </a:p>
          <a:p>
            <a:pPr algn="just"/>
            <a:r>
              <a:rPr lang="tr-TR" dirty="0"/>
              <a:t>	Yönetici Rehberi hazırlanırken; Muğla il merkezinde görev yapan farklı türdeki okul/kurum müdürlerimiz bir araya getirilerek ortak bir çalışma yapılması sağlanmış ve çıkan sonuçlar tüm İlçe Milli Eğitim Müdürlerimize taslak olarak sunularak, görüşleri alınmıştır. Yönetici Rehberi çalışmalarının bir kitap haline </a:t>
            </a:r>
            <a:r>
              <a:rPr lang="tr-TR" dirty="0" smtClean="0"/>
              <a:t>getirilmiş ve </a:t>
            </a:r>
            <a:r>
              <a:rPr lang="tr-TR" dirty="0"/>
              <a:t>ilimizdeki tüm okul ve kurum yöneticilerimize kaynak olarak </a:t>
            </a:r>
            <a:r>
              <a:rPr lang="tr-TR" dirty="0" smtClean="0"/>
              <a:t>sunulmuştur.</a:t>
            </a:r>
            <a:endParaRPr lang="tr-TR" dirty="0"/>
          </a:p>
        </p:txBody>
      </p:sp>
      <p:pic>
        <p:nvPicPr>
          <p:cNvPr id="4" name="Resim 3" descr="https://muglaarge.meb.gov.tr/meb_iys_dosyalar/2018_07/09165335_banner.jpg"/>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33751" y="1735856"/>
            <a:ext cx="4943474" cy="1655043"/>
          </a:xfrm>
          <a:prstGeom prst="roundRect">
            <a:avLst>
              <a:gd name="adj" fmla="val 4167"/>
            </a:avLst>
          </a:prstGeom>
          <a:solidFill>
            <a:srgbClr val="FFFFFF"/>
          </a:solidFill>
          <a:ln w="76200" cap="sq">
            <a:noFill/>
            <a:miter lim="800000"/>
          </a:ln>
          <a:effectLst>
            <a:outerShdw blurRad="44450" dist="27940" dir="5400000" algn="ctr">
              <a:srgbClr val="000000">
                <a:alpha val="32000"/>
              </a:srgbClr>
            </a:outerShdw>
            <a:reflection blurRad="12700" stA="28000" endPos="28000" dist="5000" dir="5400000" sy="-100000" algn="bl" rotWithShape="0"/>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087767298"/>
      </p:ext>
    </p:extLst>
  </p:cSld>
  <p:clrMapOvr>
    <a:masterClrMapping/>
  </p:clrMapOvr>
  <mc:AlternateContent xmlns:mc="http://schemas.openxmlformats.org/markup-compatibility/2006" xmlns:p14="http://schemas.microsoft.com/office/powerpoint/2010/main">
    <mc:Choice Requires="p14">
      <p:transition spd="slow" p14:dur="1200" advTm="4000">
        <p:dissolve/>
      </p:transition>
    </mc:Choice>
    <mc:Fallback xmlns="">
      <p:transition spd="slow" advTm="4000">
        <p:dissolv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Metin kutusu 4"/>
          <p:cNvSpPr txBox="1"/>
          <p:nvPr/>
        </p:nvSpPr>
        <p:spPr>
          <a:xfrm>
            <a:off x="2706067" y="421660"/>
            <a:ext cx="7790483" cy="646331"/>
          </a:xfrm>
          <a:prstGeom prst="rect">
            <a:avLst/>
          </a:prstGeom>
          <a:noFill/>
        </p:spPr>
        <p:txBody>
          <a:bodyPr wrap="square" rtlCol="0">
            <a:spAutoFit/>
          </a:bodyPr>
          <a:lstStyle/>
          <a:p>
            <a:pPr lvl="0" algn="ctr"/>
            <a:r>
              <a:rPr lang="tr-TR" sz="3600" dirty="0">
                <a:solidFill>
                  <a:schemeClr val="bg1"/>
                </a:solidFill>
                <a:latin typeface="Baskerville Old Face" panose="02020602080505020303" pitchFamily="18" charset="0"/>
              </a:rPr>
              <a:t>Kurumsal Kapasitenin Geliştirilmesi</a:t>
            </a:r>
          </a:p>
        </p:txBody>
      </p:sp>
      <p:sp>
        <p:nvSpPr>
          <p:cNvPr id="6" name="Metin kutusu 5"/>
          <p:cNvSpPr txBox="1"/>
          <p:nvPr/>
        </p:nvSpPr>
        <p:spPr>
          <a:xfrm>
            <a:off x="324942" y="1483223"/>
            <a:ext cx="11581307" cy="5078313"/>
          </a:xfrm>
          <a:prstGeom prst="rect">
            <a:avLst/>
          </a:prstGeom>
          <a:solidFill>
            <a:schemeClr val="bg1">
              <a:alpha val="61000"/>
            </a:schemeClr>
          </a:solidFill>
          <a:ln>
            <a:solidFill>
              <a:schemeClr val="accent2">
                <a:lumMod val="60000"/>
                <a:lumOff val="40000"/>
              </a:schemeClr>
            </a:solidFill>
          </a:ln>
        </p:spPr>
        <p:txBody>
          <a:bodyPr wrap="square" rtlCol="0">
            <a:spAutoFit/>
          </a:bodyPr>
          <a:lstStyle/>
          <a:p>
            <a:pPr algn="ctr"/>
            <a:endParaRPr lang="tr-TR" sz="1600" b="1" dirty="0" smtClean="0"/>
          </a:p>
          <a:p>
            <a:pPr algn="ctr"/>
            <a:endParaRPr lang="tr-TR" sz="1600" b="1" dirty="0"/>
          </a:p>
          <a:p>
            <a:endParaRPr lang="tr-TR" sz="1600" b="1" dirty="0"/>
          </a:p>
          <a:p>
            <a:endParaRPr lang="tr-TR" sz="1600" b="1" dirty="0" smtClean="0"/>
          </a:p>
          <a:p>
            <a:endParaRPr lang="tr-TR" sz="1600" b="1" dirty="0"/>
          </a:p>
          <a:p>
            <a:r>
              <a:rPr lang="tr-TR" sz="1600" b="1" dirty="0" smtClean="0"/>
              <a:t>    </a:t>
            </a:r>
            <a:r>
              <a:rPr lang="tr-TR" sz="2000" b="1" dirty="0" smtClean="0"/>
              <a:t>ZİRVEDEKİLERLE </a:t>
            </a:r>
            <a:r>
              <a:rPr lang="tr-TR" sz="2000" b="1" dirty="0"/>
              <a:t>BULUŞMA PROJESİ</a:t>
            </a:r>
          </a:p>
          <a:p>
            <a:endParaRPr lang="tr-TR" sz="1600" dirty="0"/>
          </a:p>
          <a:p>
            <a:r>
              <a:rPr lang="tr-TR" sz="1600" dirty="0"/>
              <a:t>	</a:t>
            </a:r>
            <a:endParaRPr lang="tr-TR" sz="1600" dirty="0" smtClean="0"/>
          </a:p>
          <a:p>
            <a:endParaRPr lang="tr-TR" sz="1600" dirty="0"/>
          </a:p>
          <a:p>
            <a:endParaRPr lang="tr-TR" sz="1600" dirty="0" smtClean="0"/>
          </a:p>
          <a:p>
            <a:r>
              <a:rPr lang="tr-TR" sz="1600" dirty="0" smtClean="0"/>
              <a:t>	</a:t>
            </a:r>
            <a:r>
              <a:rPr lang="tr-TR" sz="2000" dirty="0" smtClean="0"/>
              <a:t>Ülkemiz </a:t>
            </a:r>
            <a:r>
              <a:rPr lang="tr-TR" sz="2000" dirty="0"/>
              <a:t>genelinde yaptığı eğitim çalışmaları ile isminden bahsettiren, yayınladığı bilimsel, kültürel, sanatsal çalışmaları ile eğitime yöne veren kişilerin tecrübelerinden Müdürlüğümüze bağlı idarecilerimizin faydalanması ve yönetim becerilerinin geliştirilmesi amacıyla “Zirvedekilerle Buluşma” projesi uygulamaya konulmuştur</a:t>
            </a:r>
            <a:r>
              <a:rPr lang="tr-TR" sz="2000" dirty="0" smtClean="0"/>
              <a:t>.</a:t>
            </a:r>
            <a:endParaRPr lang="tr-TR" sz="2000" dirty="0"/>
          </a:p>
          <a:p>
            <a:r>
              <a:rPr lang="tr-TR" sz="2000" dirty="0"/>
              <a:t>	“Zirvedekilerle Buluşma” adı altında her ay farklı zirvelerde,  farklı isimlerle gerçekleştirilen projede, eğitim kurumlarında görev yapan tüm eğitim yöneticilerine yenilikçi, yönetimsel liderlik anlayışı kazandırmak, yöneticilik alanında uzman ve öncü isimlerin tecrübe aktarımına imkân sağlamak, zirvedeki isimleri eğitim yöneticileri ile buluşturmak amaçlanmaktadır</a:t>
            </a:r>
            <a:r>
              <a:rPr lang="tr-TR" sz="2000" dirty="0" smtClean="0"/>
              <a:t>.</a:t>
            </a:r>
          </a:p>
        </p:txBody>
      </p:sp>
      <p:pic>
        <p:nvPicPr>
          <p:cNvPr id="2" name="Resim 1"/>
          <p:cNvPicPr>
            <a:picLocks noChangeAspect="1"/>
          </p:cNvPicPr>
          <p:nvPr/>
        </p:nvPicPr>
        <p:blipFill>
          <a:blip r:embed="rId3" cstate="print"/>
          <a:stretch>
            <a:fillRect/>
          </a:stretch>
        </p:blipFill>
        <p:spPr>
          <a:xfrm>
            <a:off x="4677047" y="1729696"/>
            <a:ext cx="3605894" cy="2231980"/>
          </a:xfrm>
          <a:prstGeom prst="rect">
            <a:avLst/>
          </a:prstGeom>
        </p:spPr>
      </p:pic>
    </p:spTree>
    <p:extLst>
      <p:ext uri="{BB962C8B-B14F-4D97-AF65-F5344CB8AC3E}">
        <p14:creationId xmlns:p14="http://schemas.microsoft.com/office/powerpoint/2010/main" val="1395513798"/>
      </p:ext>
    </p:extLst>
  </p:cSld>
  <p:clrMapOvr>
    <a:masterClrMapping/>
  </p:clrMapOvr>
  <mc:AlternateContent xmlns:mc="http://schemas.openxmlformats.org/markup-compatibility/2006" xmlns:p14="http://schemas.microsoft.com/office/powerpoint/2010/main">
    <mc:Choice Requires="p14">
      <p:transition spd="slow" p14:dur="1200" advTm="4000">
        <p:dissolve/>
      </p:transition>
    </mc:Choice>
    <mc:Fallback xmlns="">
      <p:transition spd="slow" advTm="4000">
        <p:dissolv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Metin kutusu 4"/>
          <p:cNvSpPr txBox="1"/>
          <p:nvPr/>
        </p:nvSpPr>
        <p:spPr>
          <a:xfrm>
            <a:off x="2770898" y="313108"/>
            <a:ext cx="7535151" cy="830997"/>
          </a:xfrm>
          <a:prstGeom prst="rect">
            <a:avLst/>
          </a:prstGeom>
          <a:noFill/>
        </p:spPr>
        <p:txBody>
          <a:bodyPr wrap="square" rtlCol="0">
            <a:spAutoFit/>
          </a:bodyPr>
          <a:lstStyle/>
          <a:p>
            <a:pPr lvl="0" algn="ctr"/>
            <a:r>
              <a:rPr lang="tr-TR" sz="4800" dirty="0">
                <a:solidFill>
                  <a:schemeClr val="bg1"/>
                </a:solidFill>
                <a:latin typeface="Baskerville Old Face" panose="02020602080505020303" pitchFamily="18" charset="0"/>
              </a:rPr>
              <a:t>Eğitim Öğretime Erişim</a:t>
            </a:r>
          </a:p>
        </p:txBody>
      </p:sp>
      <p:sp>
        <p:nvSpPr>
          <p:cNvPr id="6" name="Metin kutusu 5"/>
          <p:cNvSpPr txBox="1"/>
          <p:nvPr/>
        </p:nvSpPr>
        <p:spPr>
          <a:xfrm>
            <a:off x="282109" y="1631041"/>
            <a:ext cx="11582399" cy="5078313"/>
          </a:xfrm>
          <a:prstGeom prst="rect">
            <a:avLst/>
          </a:prstGeom>
          <a:solidFill>
            <a:schemeClr val="bg1">
              <a:alpha val="61000"/>
            </a:schemeClr>
          </a:solidFill>
          <a:ln>
            <a:solidFill>
              <a:schemeClr val="accent2">
                <a:lumMod val="60000"/>
                <a:lumOff val="40000"/>
              </a:schemeClr>
            </a:solidFill>
          </a:ln>
        </p:spPr>
        <p:txBody>
          <a:bodyPr wrap="square" rtlCol="0">
            <a:spAutoFit/>
          </a:bodyPr>
          <a:lstStyle/>
          <a:p>
            <a:pPr algn="just"/>
            <a:endParaRPr lang="tr-TR" sz="2000" dirty="0" smtClean="0">
              <a:solidFill>
                <a:schemeClr val="tx1">
                  <a:lumMod val="95000"/>
                  <a:lumOff val="5000"/>
                </a:schemeClr>
              </a:solidFill>
            </a:endParaRPr>
          </a:p>
          <a:p>
            <a:pPr algn="just"/>
            <a:endParaRPr lang="tr-TR" sz="2000" dirty="0">
              <a:solidFill>
                <a:schemeClr val="tx1">
                  <a:lumMod val="95000"/>
                  <a:lumOff val="5000"/>
                </a:schemeClr>
              </a:solidFill>
            </a:endParaRPr>
          </a:p>
          <a:p>
            <a:pPr algn="just"/>
            <a:r>
              <a:rPr lang="tr-TR" sz="2000" dirty="0" smtClean="0">
                <a:solidFill>
                  <a:schemeClr val="tx1">
                    <a:lumMod val="95000"/>
                    <a:lumOff val="5000"/>
                  </a:schemeClr>
                </a:solidFill>
              </a:rPr>
              <a:t>	</a:t>
            </a:r>
          </a:p>
          <a:p>
            <a:pPr algn="just"/>
            <a:endParaRPr lang="tr-TR" sz="2200" dirty="0" smtClean="0">
              <a:solidFill>
                <a:schemeClr val="tx1">
                  <a:lumMod val="95000"/>
                  <a:lumOff val="5000"/>
                </a:schemeClr>
              </a:solidFill>
            </a:endParaRPr>
          </a:p>
          <a:p>
            <a:pPr algn="just"/>
            <a:r>
              <a:rPr lang="tr-TR" sz="2200" dirty="0">
                <a:solidFill>
                  <a:schemeClr val="tx1">
                    <a:lumMod val="95000"/>
                    <a:lumOff val="5000"/>
                  </a:schemeClr>
                </a:solidFill>
              </a:rPr>
              <a:t>	P</a:t>
            </a:r>
            <a:r>
              <a:rPr lang="tr-TR" sz="2200" dirty="0" smtClean="0">
                <a:solidFill>
                  <a:schemeClr val="tx1">
                    <a:lumMod val="95000"/>
                    <a:lumOff val="5000"/>
                  </a:schemeClr>
                </a:solidFill>
              </a:rPr>
              <a:t>rojede amaç, aile </a:t>
            </a:r>
            <a:r>
              <a:rPr lang="tr-TR" sz="2200" dirty="0">
                <a:solidFill>
                  <a:schemeClr val="tx1">
                    <a:lumMod val="95000"/>
                    <a:lumOff val="5000"/>
                  </a:schemeClr>
                </a:solidFill>
              </a:rPr>
              <a:t>yoksunluğu çeken ve mülteci öğrencilerin dezavantajlarını gidererek kendilerini gerçekleştiren bireyler olmalarını sağlamakla </a:t>
            </a:r>
            <a:r>
              <a:rPr lang="tr-TR" sz="2200" dirty="0" smtClean="0">
                <a:solidFill>
                  <a:schemeClr val="tx1">
                    <a:lumMod val="95000"/>
                    <a:lumOff val="5000"/>
                  </a:schemeClr>
                </a:solidFill>
              </a:rPr>
              <a:t>birlikte, geleceğini </a:t>
            </a:r>
            <a:r>
              <a:rPr lang="tr-TR" sz="2200" dirty="0">
                <a:solidFill>
                  <a:schemeClr val="tx1">
                    <a:lumMod val="95000"/>
                    <a:lumOff val="5000"/>
                  </a:schemeClr>
                </a:solidFill>
              </a:rPr>
              <a:t>inşa eden, bilim, teknoloji, sosyal kalkınma alanlarında büyük hedefleri olan “2023 Büyük Türkiye” vizyonuna sahip olacak ülke bireylerini yetiştirmektir. Bu inanca hizmet edecek nitelikli nesiller yetiştirme, geleceğin Türkiye’si için bir zorunluluk haline gelmiştir. Aynı zamanda inancımız ve kültürümüzün özel hassasiyet gösterdiği yetim ve öksüz çocuklara hami olmak da eğitimcilerimizin manevi bir sorumluluğudur</a:t>
            </a:r>
            <a:r>
              <a:rPr lang="tr-TR" sz="2200" dirty="0" smtClean="0">
                <a:solidFill>
                  <a:schemeClr val="tx1">
                    <a:lumMod val="95000"/>
                    <a:lumOff val="5000"/>
                  </a:schemeClr>
                </a:solidFill>
              </a:rPr>
              <a:t>.</a:t>
            </a:r>
          </a:p>
          <a:p>
            <a:pPr algn="just"/>
            <a:endParaRPr lang="tr-TR" sz="2200" dirty="0" smtClean="0">
              <a:solidFill>
                <a:schemeClr val="tx1">
                  <a:lumMod val="95000"/>
                  <a:lumOff val="5000"/>
                </a:schemeClr>
              </a:solidFill>
            </a:endParaRPr>
          </a:p>
          <a:p>
            <a:pPr lvl="0" algn="just"/>
            <a:r>
              <a:rPr lang="tr-TR" sz="2200" dirty="0"/>
              <a:t>İl Yürütme Ekibi</a:t>
            </a:r>
          </a:p>
          <a:p>
            <a:pPr lvl="0" algn="just"/>
            <a:r>
              <a:rPr lang="tr-TR" sz="2200" dirty="0"/>
              <a:t>İlçe Çalışma Ekipleri</a:t>
            </a:r>
          </a:p>
          <a:p>
            <a:pPr lvl="0" algn="just"/>
            <a:r>
              <a:rPr lang="tr-TR" sz="2200" dirty="0"/>
              <a:t>Proje İzleme ve Değerlendirme Ekibi </a:t>
            </a:r>
          </a:p>
        </p:txBody>
      </p:sp>
      <p:pic>
        <p:nvPicPr>
          <p:cNvPr id="4" name="Resim 3"/>
          <p:cNvPicPr>
            <a:picLocks noChangeAspect="1"/>
          </p:cNvPicPr>
          <p:nvPr/>
        </p:nvPicPr>
        <p:blipFill>
          <a:blip r:embed="rId3" cstate="print">
            <a:clrChange>
              <a:clrFrom>
                <a:srgbClr val="FFFFFF"/>
              </a:clrFrom>
              <a:clrTo>
                <a:srgbClr val="FFFFFF">
                  <a:alpha val="0"/>
                </a:srgbClr>
              </a:clrTo>
            </a:clrChange>
          </a:blip>
          <a:stretch>
            <a:fillRect/>
          </a:stretch>
        </p:blipFill>
        <p:spPr>
          <a:xfrm>
            <a:off x="4269909" y="1732640"/>
            <a:ext cx="3786980" cy="1112159"/>
          </a:xfrm>
          <a:prstGeom prst="roundRect">
            <a:avLst>
              <a:gd name="adj" fmla="val 4167"/>
            </a:avLst>
          </a:prstGeom>
          <a:solidFill>
            <a:srgbClr val="FFFFFF"/>
          </a:solidFill>
          <a:ln w="76200" cap="sq">
            <a:noFill/>
            <a:miter lim="800000"/>
          </a:ln>
          <a:effectLst>
            <a:outerShdw blurRad="44450" dist="27940" dir="5400000" algn="ctr">
              <a:srgbClr val="000000">
                <a:alpha val="32000"/>
              </a:srgbClr>
            </a:outerShdw>
            <a:reflection blurRad="12700" stA="28000" endPos="28000" dist="5000" dir="5400000" sy="-100000" algn="bl" rotWithShape="0"/>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111209790"/>
      </p:ext>
    </p:extLst>
  </p:cSld>
  <p:clrMapOvr>
    <a:masterClrMapping/>
  </p:clrMapOvr>
  <mc:AlternateContent xmlns:mc="http://schemas.openxmlformats.org/markup-compatibility/2006" xmlns:p14="http://schemas.microsoft.com/office/powerpoint/2010/main">
    <mc:Choice Requires="p14">
      <p:transition spd="slow" p14:dur="1600" advTm="6000">
        <p14:prism isInverted="1"/>
      </p:transition>
    </mc:Choice>
    <mc:Fallback xmlns="">
      <p:transition spd="slow" advTm="6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Metin kutusu 4"/>
          <p:cNvSpPr txBox="1"/>
          <p:nvPr/>
        </p:nvSpPr>
        <p:spPr>
          <a:xfrm>
            <a:off x="3066174" y="307360"/>
            <a:ext cx="6744576" cy="830997"/>
          </a:xfrm>
          <a:prstGeom prst="rect">
            <a:avLst/>
          </a:prstGeom>
          <a:noFill/>
        </p:spPr>
        <p:txBody>
          <a:bodyPr wrap="square" rtlCol="0">
            <a:spAutoFit/>
          </a:bodyPr>
          <a:lstStyle/>
          <a:p>
            <a:pPr lvl="0" algn="ctr"/>
            <a:r>
              <a:rPr lang="tr-TR" sz="4800" dirty="0">
                <a:solidFill>
                  <a:schemeClr val="bg1"/>
                </a:solidFill>
                <a:latin typeface="Baskerville Old Face" panose="02020602080505020303" pitchFamily="18" charset="0"/>
              </a:rPr>
              <a:t>Eğitim Öğretime Erişim</a:t>
            </a:r>
          </a:p>
        </p:txBody>
      </p:sp>
      <p:sp>
        <p:nvSpPr>
          <p:cNvPr id="6" name="Metin kutusu 5"/>
          <p:cNvSpPr txBox="1"/>
          <p:nvPr/>
        </p:nvSpPr>
        <p:spPr>
          <a:xfrm>
            <a:off x="333438" y="1490869"/>
            <a:ext cx="11479741" cy="5047536"/>
          </a:xfrm>
          <a:prstGeom prst="rect">
            <a:avLst/>
          </a:prstGeom>
          <a:solidFill>
            <a:schemeClr val="bg1">
              <a:alpha val="61000"/>
            </a:schemeClr>
          </a:solidFill>
          <a:ln>
            <a:solidFill>
              <a:schemeClr val="accent2">
                <a:lumMod val="60000"/>
                <a:lumOff val="40000"/>
              </a:schemeClr>
            </a:solidFill>
          </a:ln>
        </p:spPr>
        <p:txBody>
          <a:bodyPr wrap="square" rtlCol="0">
            <a:spAutoFit/>
          </a:bodyPr>
          <a:lstStyle/>
          <a:p>
            <a:pPr lvl="0" algn="just"/>
            <a:endParaRPr lang="tr-TR" sz="1600" dirty="0"/>
          </a:p>
          <a:p>
            <a:pPr lvl="0" algn="just"/>
            <a:r>
              <a:rPr lang="tr-TR" dirty="0" smtClean="0"/>
              <a:t>Projede kullanılacak olan ve okullardaki Hami öğretmenler tarafından verilerin işleneceği modül hazırlık aşamasındadır. </a:t>
            </a:r>
          </a:p>
          <a:p>
            <a:pPr lvl="0" algn="just"/>
            <a:r>
              <a:rPr lang="tr-TR" dirty="0" smtClean="0"/>
              <a:t>Rehber öğretmenlerin ve akabinde sınıf öğretmenlerinin alacakları ‘’Hamilik Eğitimi’’</a:t>
            </a:r>
            <a:r>
              <a:rPr lang="tr-TR" dirty="0" err="1" smtClean="0"/>
              <a:t>nin</a:t>
            </a:r>
            <a:r>
              <a:rPr lang="tr-TR" dirty="0" smtClean="0"/>
              <a:t> içeriği Rehberlik ve Araştırma Merkezinde görevli 4 öğretmen tarafından hazırlanmakta olup Aile, Çalışma ve Sosyal Politikalar İl Müdürlüğü uzmanlarından destek alınmaktadır. </a:t>
            </a:r>
          </a:p>
          <a:p>
            <a:pPr lvl="0" algn="just"/>
            <a:r>
              <a:rPr lang="tr-TR" dirty="0" smtClean="0"/>
              <a:t>Kasım ve Aralık 2018 ayları içerisinde eğitimlerini tamamlayan öğretmenlerimiz, kendi okullarında kendilerine zimmetlenen  dezavantajlı  gruptaki öğrencilere hamilik yaparak, yapacak oldukları sosyal, kültürel ve sportif alanlardaki çalışmaları modül üzerinden paylaşacaklardır. </a:t>
            </a:r>
          </a:p>
          <a:p>
            <a:pPr lvl="0" algn="just"/>
            <a:endParaRPr lang="tr-TR" dirty="0" smtClean="0"/>
          </a:p>
          <a:p>
            <a:pPr lvl="0" algn="just"/>
            <a:r>
              <a:rPr lang="tr-TR" dirty="0" smtClean="0">
                <a:solidFill>
                  <a:schemeClr val="tx1">
                    <a:lumMod val="95000"/>
                    <a:lumOff val="5000"/>
                  </a:schemeClr>
                </a:solidFill>
              </a:rPr>
              <a:t>İlçe Müdürlüklerinden;</a:t>
            </a:r>
          </a:p>
          <a:p>
            <a:pPr lvl="0" algn="just">
              <a:buFont typeface="Wingdings" pitchFamily="2" charset="2"/>
              <a:buChar char="Ø"/>
            </a:pPr>
            <a:r>
              <a:rPr lang="tr-TR" dirty="0" smtClean="0">
                <a:solidFill>
                  <a:schemeClr val="tx1">
                    <a:lumMod val="95000"/>
                    <a:lumOff val="5000"/>
                  </a:schemeClr>
                </a:solidFill>
              </a:rPr>
              <a:t>Her ilçe ekibinin, içinde bulunduğu koşullara göre İlçe Kriz analizi yaparak, dezavantajlı öğrencileri ve bu öğrencilere hamilik yapacak öğretmenleri  belirlemeleri,</a:t>
            </a:r>
          </a:p>
          <a:p>
            <a:pPr lvl="0" algn="just">
              <a:buFont typeface="Wingdings" pitchFamily="2" charset="2"/>
              <a:buChar char="Ø"/>
            </a:pPr>
            <a:r>
              <a:rPr lang="tr-TR" dirty="0" smtClean="0"/>
              <a:t>Hamilik faaliyetlerini düzenlemede öğretmenlerimize gereken desteği vermeleri ve bu grupta yer alan öğrencilerimizin en asgari düzeyde proje etkinliklerinden faydalanmalarını sağlamaları,</a:t>
            </a:r>
          </a:p>
          <a:p>
            <a:pPr lvl="0" algn="just">
              <a:buFont typeface="Wingdings" pitchFamily="2" charset="2"/>
              <a:buChar char="Ø"/>
            </a:pPr>
            <a:r>
              <a:rPr lang="tr-TR" dirty="0" smtClean="0"/>
              <a:t>Proje süresince maddi ve manevi  desteği sağlayacak kurum ve kuruluşlarla işbirliği halinde olmaları ve projeden elde edilecek fayda ve geri dönütlerin arttırılması adına Hami öğretmenlere uygun faaliyet ortamlarını sunmaları,</a:t>
            </a:r>
          </a:p>
          <a:p>
            <a:pPr lvl="0" algn="just">
              <a:buFont typeface="Wingdings" pitchFamily="2" charset="2"/>
              <a:buChar char="Ø"/>
            </a:pPr>
            <a:r>
              <a:rPr lang="tr-TR" dirty="0" smtClean="0"/>
              <a:t>Hami öğretmenlerin yapacağı çalışmaları takip etmeleri ve proje uygulanışında oluşabilecek  sıkıntıların önlenmesi için gerekli tedbirleri  almaları beklenmektedir.</a:t>
            </a:r>
            <a:endParaRPr lang="tr-TR" sz="1600" dirty="0" smtClean="0"/>
          </a:p>
        </p:txBody>
      </p:sp>
    </p:spTree>
    <p:extLst>
      <p:ext uri="{BB962C8B-B14F-4D97-AF65-F5344CB8AC3E}">
        <p14:creationId xmlns:p14="http://schemas.microsoft.com/office/powerpoint/2010/main" val="2205693751"/>
      </p:ext>
    </p:extLst>
  </p:cSld>
  <p:clrMapOvr>
    <a:masterClrMapping/>
  </p:clrMapOvr>
  <p:transition spd="slow" advTm="5000">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Metin kutusu 4"/>
          <p:cNvSpPr txBox="1"/>
          <p:nvPr/>
        </p:nvSpPr>
        <p:spPr>
          <a:xfrm>
            <a:off x="3028073" y="307360"/>
            <a:ext cx="6963651" cy="830997"/>
          </a:xfrm>
          <a:prstGeom prst="rect">
            <a:avLst/>
          </a:prstGeom>
          <a:noFill/>
        </p:spPr>
        <p:txBody>
          <a:bodyPr wrap="square" rtlCol="0">
            <a:spAutoFit/>
          </a:bodyPr>
          <a:lstStyle/>
          <a:p>
            <a:pPr lvl="0" algn="ctr"/>
            <a:r>
              <a:rPr lang="tr-TR" sz="4800" dirty="0">
                <a:solidFill>
                  <a:schemeClr val="bg1"/>
                </a:solidFill>
                <a:latin typeface="Baskerville Old Face" panose="02020602080505020303" pitchFamily="18" charset="0"/>
              </a:rPr>
              <a:t>Eğitim Öğretime Erişim</a:t>
            </a:r>
          </a:p>
        </p:txBody>
      </p:sp>
      <p:sp>
        <p:nvSpPr>
          <p:cNvPr id="6" name="Metin kutusu 5"/>
          <p:cNvSpPr txBox="1"/>
          <p:nvPr/>
        </p:nvSpPr>
        <p:spPr>
          <a:xfrm>
            <a:off x="332509" y="1709992"/>
            <a:ext cx="11596255" cy="4801314"/>
          </a:xfrm>
          <a:prstGeom prst="rect">
            <a:avLst/>
          </a:prstGeom>
          <a:solidFill>
            <a:schemeClr val="bg1">
              <a:alpha val="61000"/>
            </a:schemeClr>
          </a:solidFill>
          <a:ln>
            <a:solidFill>
              <a:schemeClr val="accent2">
                <a:lumMod val="60000"/>
                <a:lumOff val="40000"/>
              </a:schemeClr>
            </a:solidFill>
          </a:ln>
        </p:spPr>
        <p:txBody>
          <a:bodyPr wrap="square" rtlCol="0">
            <a:spAutoFit/>
          </a:bodyPr>
          <a:lstStyle/>
          <a:p>
            <a:pPr algn="just"/>
            <a:r>
              <a:rPr lang="tr-TR" dirty="0" smtClean="0"/>
              <a:t>	</a:t>
            </a:r>
          </a:p>
          <a:p>
            <a:pPr algn="just"/>
            <a:endParaRPr lang="tr-TR" dirty="0"/>
          </a:p>
          <a:p>
            <a:pPr algn="just"/>
            <a:endParaRPr lang="tr-TR" dirty="0" smtClean="0"/>
          </a:p>
          <a:p>
            <a:pPr algn="just"/>
            <a:endParaRPr lang="tr-TR" dirty="0"/>
          </a:p>
          <a:p>
            <a:pPr algn="just"/>
            <a:endParaRPr lang="tr-TR" dirty="0" smtClean="0"/>
          </a:p>
          <a:p>
            <a:pPr algn="just"/>
            <a:endParaRPr lang="tr-TR" dirty="0"/>
          </a:p>
          <a:p>
            <a:pPr algn="just"/>
            <a:r>
              <a:rPr lang="tr-TR" sz="2200" dirty="0" smtClean="0">
                <a:solidFill>
                  <a:schemeClr val="tx1">
                    <a:lumMod val="95000"/>
                    <a:lumOff val="5000"/>
                  </a:schemeClr>
                </a:solidFill>
              </a:rPr>
              <a:t>	Müdürlüğümüze </a:t>
            </a:r>
            <a:r>
              <a:rPr lang="tr-TR" sz="2200" dirty="0">
                <a:solidFill>
                  <a:schemeClr val="tx1">
                    <a:lumMod val="95000"/>
                    <a:lumOff val="5000"/>
                  </a:schemeClr>
                </a:solidFill>
              </a:rPr>
              <a:t>bağlı resmi ortaöğretim kurumlarında (özel eğitim </a:t>
            </a:r>
            <a:r>
              <a:rPr lang="tr-TR" sz="2200" dirty="0" smtClean="0">
                <a:solidFill>
                  <a:schemeClr val="tx1">
                    <a:lumMod val="95000"/>
                    <a:lumOff val="5000"/>
                  </a:schemeClr>
                </a:solidFill>
              </a:rPr>
              <a:t>iş uygulama merkezleri </a:t>
            </a:r>
            <a:r>
              <a:rPr lang="tr-TR" sz="2200" dirty="0">
                <a:solidFill>
                  <a:schemeClr val="tx1">
                    <a:lumMod val="95000"/>
                    <a:lumOff val="5000"/>
                  </a:schemeClr>
                </a:solidFill>
              </a:rPr>
              <a:t>ve mesleki eğitim merkezleri hariç olmak üzere);  eğitim görmekte olan tüm öğrencilerin okula devam etme oranlarının arttırılması, okul devamsızlığının erken tanınmasının sağlanması, devamsızlık ve erken okul terki konularında bireyselleştirilmiş müdahalelerin yapılması, devamsızlığın çözümünde </a:t>
            </a:r>
            <a:r>
              <a:rPr lang="tr-TR" sz="2200" b="1" dirty="0">
                <a:solidFill>
                  <a:schemeClr val="tx1">
                    <a:lumMod val="95000"/>
                    <a:lumOff val="5000"/>
                  </a:schemeClr>
                </a:solidFill>
              </a:rPr>
              <a:t>Okul Temelli Yaklaşım Modelinin </a:t>
            </a:r>
            <a:r>
              <a:rPr lang="tr-TR" sz="2200" dirty="0">
                <a:solidFill>
                  <a:schemeClr val="tx1">
                    <a:lumMod val="95000"/>
                    <a:lumOff val="5000"/>
                  </a:schemeClr>
                </a:solidFill>
              </a:rPr>
              <a:t>benimsenmesi amacıyla, 2017-2018 Eğitim Öğretim yılında Müdürlüğümüze bağlı 94 ortaöğretim kurumunda (özel okullar, mesleki eğitim merkezleri ve özel eğitim iş uygulama merkezleri hariç olmak üzere) Ortaöğretimde Devamsızlığı Azaltma projesi başlatılarak 98 okul ile eğitim öğretim yılı tamamlanmıştır. 2018-2019 Eğitim Öğretim Yılında 101 ortaöğretim kurumunda projenin devam ettirilmesi planlanmaktadır. </a:t>
            </a:r>
          </a:p>
        </p:txBody>
      </p:sp>
      <p:pic>
        <p:nvPicPr>
          <p:cNvPr id="4" name="Picture 2" descr="https://muglaarge.meb.gov.tr/meb_iys_dosyalar/2017_12/13151728_banner.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94344" y="1804690"/>
            <a:ext cx="4872583" cy="1268710"/>
          </a:xfrm>
          <a:prstGeom prst="roundRect">
            <a:avLst>
              <a:gd name="adj" fmla="val 4167"/>
            </a:avLst>
          </a:prstGeom>
          <a:solidFill>
            <a:srgbClr val="FFFFFF"/>
          </a:solidFill>
          <a:ln w="76200" cap="sq">
            <a:noFill/>
            <a:miter lim="800000"/>
          </a:ln>
          <a:effectLst>
            <a:outerShdw blurRad="44450" dist="27940" dir="5400000" algn="ctr">
              <a:srgbClr val="000000">
                <a:alpha val="32000"/>
              </a:srgbClr>
            </a:outerShdw>
            <a:reflection blurRad="12700" stA="28000" endPos="28000" dist="5000" dir="5400000" sy="-100000" algn="bl" rotWithShape="0"/>
          </a:effectLst>
          <a:scene3d>
            <a:camera prst="orthographicFront">
              <a:rot lat="0" lon="0" rev="0"/>
            </a:camera>
            <a:lightRig rig="balanced" dir="t">
              <a:rot lat="0" lon="0" rev="8700000"/>
            </a:lightRig>
          </a:scene3d>
          <a:sp3d>
            <a:bevelT w="190500" h="38100"/>
          </a:sp3d>
          <a:extLst/>
        </p:spPr>
      </p:pic>
    </p:spTree>
    <p:extLst>
      <p:ext uri="{BB962C8B-B14F-4D97-AF65-F5344CB8AC3E}">
        <p14:creationId xmlns:p14="http://schemas.microsoft.com/office/powerpoint/2010/main" val="2082381183"/>
      </p:ext>
    </p:extLst>
  </p:cSld>
  <p:clrMapOvr>
    <a:masterClrMapping/>
  </p:clrMapOvr>
  <mc:AlternateContent xmlns:mc="http://schemas.openxmlformats.org/markup-compatibility/2006" xmlns:p14="http://schemas.microsoft.com/office/powerpoint/2010/main">
    <mc:Choice Requires="p14">
      <p:transition spd="slow" p14:dur="1300" advTm="5000">
        <p14:pan dir="u"/>
      </p:transition>
    </mc:Choice>
    <mc:Fallback xmlns="">
      <p:transition spd="slow" advTm="5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Metin kutusu 4"/>
          <p:cNvSpPr txBox="1"/>
          <p:nvPr/>
        </p:nvSpPr>
        <p:spPr>
          <a:xfrm>
            <a:off x="3094749" y="335935"/>
            <a:ext cx="6725526" cy="830997"/>
          </a:xfrm>
          <a:prstGeom prst="rect">
            <a:avLst/>
          </a:prstGeom>
          <a:noFill/>
        </p:spPr>
        <p:txBody>
          <a:bodyPr wrap="square" rtlCol="0">
            <a:spAutoFit/>
          </a:bodyPr>
          <a:lstStyle/>
          <a:p>
            <a:pPr lvl="0" algn="ctr"/>
            <a:r>
              <a:rPr lang="tr-TR" sz="4800" dirty="0">
                <a:solidFill>
                  <a:schemeClr val="bg1"/>
                </a:solidFill>
                <a:latin typeface="Baskerville Old Face" panose="02020602080505020303" pitchFamily="18" charset="0"/>
              </a:rPr>
              <a:t>Eğitim Öğretime Erişim</a:t>
            </a:r>
          </a:p>
        </p:txBody>
      </p:sp>
      <p:sp>
        <p:nvSpPr>
          <p:cNvPr id="6" name="Metin kutusu 5"/>
          <p:cNvSpPr txBox="1"/>
          <p:nvPr/>
        </p:nvSpPr>
        <p:spPr>
          <a:xfrm>
            <a:off x="361500" y="1604098"/>
            <a:ext cx="11438177" cy="5078313"/>
          </a:xfrm>
          <a:prstGeom prst="rect">
            <a:avLst/>
          </a:prstGeom>
          <a:solidFill>
            <a:schemeClr val="bg1">
              <a:alpha val="61000"/>
            </a:schemeClr>
          </a:solidFill>
          <a:ln>
            <a:solidFill>
              <a:schemeClr val="accent2">
                <a:lumMod val="60000"/>
                <a:lumOff val="40000"/>
              </a:schemeClr>
            </a:solidFill>
          </a:ln>
        </p:spPr>
        <p:txBody>
          <a:bodyPr wrap="square" rtlCol="0">
            <a:spAutoFit/>
          </a:bodyPr>
          <a:lstStyle/>
          <a:p>
            <a:pPr algn="just"/>
            <a:r>
              <a:rPr lang="tr-TR" b="1" dirty="0" smtClean="0">
                <a:solidFill>
                  <a:schemeClr val="tx1">
                    <a:lumMod val="95000"/>
                    <a:lumOff val="5000"/>
                  </a:schemeClr>
                </a:solidFill>
              </a:rPr>
              <a:t>Çalışmalar</a:t>
            </a:r>
          </a:p>
          <a:p>
            <a:pPr algn="just"/>
            <a:r>
              <a:rPr lang="tr-TR" dirty="0" smtClean="0">
                <a:solidFill>
                  <a:schemeClr val="tx1">
                    <a:lumMod val="95000"/>
                    <a:lumOff val="5000"/>
                  </a:schemeClr>
                </a:solidFill>
              </a:rPr>
              <a:t>İlçe Komisyonlarının Güncellenmesi</a:t>
            </a:r>
          </a:p>
          <a:p>
            <a:pPr algn="just"/>
            <a:r>
              <a:rPr lang="tr-TR" dirty="0" smtClean="0">
                <a:solidFill>
                  <a:schemeClr val="tx1">
                    <a:lumMod val="95000"/>
                    <a:lumOff val="5000"/>
                  </a:schemeClr>
                </a:solidFill>
              </a:rPr>
              <a:t>Okul Komisyonlarının Güncellenmesi</a:t>
            </a:r>
          </a:p>
          <a:p>
            <a:pPr algn="just"/>
            <a:r>
              <a:rPr lang="tr-TR" dirty="0" smtClean="0">
                <a:solidFill>
                  <a:schemeClr val="tx1">
                    <a:lumMod val="95000"/>
                    <a:lumOff val="5000"/>
                  </a:schemeClr>
                </a:solidFill>
              </a:rPr>
              <a:t>Okul Deva Eylem Planlarının yenilenmesi</a:t>
            </a:r>
          </a:p>
          <a:p>
            <a:pPr algn="just"/>
            <a:endParaRPr lang="tr-TR" dirty="0">
              <a:solidFill>
                <a:schemeClr val="tx1">
                  <a:lumMod val="95000"/>
                  <a:lumOff val="5000"/>
                </a:schemeClr>
              </a:solidFill>
            </a:endParaRPr>
          </a:p>
          <a:p>
            <a:pPr algn="just"/>
            <a:endParaRPr lang="tr-TR" dirty="0" smtClean="0">
              <a:solidFill>
                <a:schemeClr val="tx1">
                  <a:lumMod val="95000"/>
                  <a:lumOff val="5000"/>
                </a:schemeClr>
              </a:solidFill>
            </a:endParaRPr>
          </a:p>
          <a:p>
            <a:pPr algn="just"/>
            <a:r>
              <a:rPr lang="tr-TR" b="1" dirty="0" smtClean="0">
                <a:solidFill>
                  <a:schemeClr val="tx1">
                    <a:lumMod val="95000"/>
                    <a:lumOff val="5000"/>
                  </a:schemeClr>
                </a:solidFill>
              </a:rPr>
              <a:t>Beklentiler</a:t>
            </a:r>
          </a:p>
          <a:p>
            <a:r>
              <a:rPr lang="tr-TR" dirty="0"/>
              <a:t>Yapılan istatistiki çalışmalar neticesinde okullarımızın devamsızlık oranları bir önceki eğitim öğretim yılı ile kıyaslanmış ve kıyaslama sonucunun ve DEVA puanlarının </a:t>
            </a:r>
            <a:r>
              <a:rPr lang="tr-TR" dirty="0" smtClean="0"/>
              <a:t>görülebileceği </a:t>
            </a:r>
            <a:r>
              <a:rPr lang="tr-TR" dirty="0"/>
              <a:t>bir kitapçık oluşturulmuştur. </a:t>
            </a:r>
            <a:endParaRPr lang="en-US" dirty="0"/>
          </a:p>
          <a:p>
            <a:r>
              <a:rPr lang="tr-TR" dirty="0"/>
              <a:t> </a:t>
            </a:r>
            <a:endParaRPr lang="en-US" dirty="0"/>
          </a:p>
          <a:p>
            <a:r>
              <a:rPr lang="tr-TR" dirty="0"/>
              <a:t>İlçe Milli Eğitim Müdürlüklerinin söz konusu kitapçığı ve ilçe karnesini inceleyerek, geçtiğimiz eğitim öğretim yılı değerleri ile kıyaslama yapmaları ve devamsızlık oranlarının artış gösterdiği okullar için özel önlemler almaları gerekmektedir. </a:t>
            </a:r>
            <a:endParaRPr lang="en-US" dirty="0"/>
          </a:p>
          <a:p>
            <a:r>
              <a:rPr lang="tr-TR" dirty="0"/>
              <a:t> </a:t>
            </a:r>
            <a:endParaRPr lang="en-US" dirty="0"/>
          </a:p>
          <a:p>
            <a:r>
              <a:rPr lang="tr-TR" dirty="0"/>
              <a:t>Okullarımızın söz konusu kitapçığı ve ilçe karnesini inceleyerek, geçtiğimiz eğitim öğretim yılı değerleri ile kıyaslama yapmaları, okullarına özgü eylem planı oluşturmaları, deva komisyonunu güncel ve aktif tutarak çalışmalarını takip etmeleri, bireysel müdahale planları oluşturmaları, konunun çözümünde kişi, kurum ve kuruluşlar ile işbirliği içerisinde çalışmaları gerekmektedir.</a:t>
            </a:r>
            <a:endParaRPr lang="en-US" dirty="0"/>
          </a:p>
          <a:p>
            <a:pPr algn="just"/>
            <a:endParaRPr lang="tr-TR" dirty="0">
              <a:solidFill>
                <a:schemeClr val="tx1">
                  <a:lumMod val="95000"/>
                  <a:lumOff val="5000"/>
                </a:schemeClr>
              </a:solidFill>
            </a:endParaRPr>
          </a:p>
        </p:txBody>
      </p:sp>
    </p:spTree>
    <p:extLst>
      <p:ext uri="{BB962C8B-B14F-4D97-AF65-F5344CB8AC3E}">
        <p14:creationId xmlns:p14="http://schemas.microsoft.com/office/powerpoint/2010/main" val="3420615704"/>
      </p:ext>
    </p:extLst>
  </p:cSld>
  <p:clrMapOvr>
    <a:masterClrMapping/>
  </p:clrMapOvr>
  <mc:AlternateContent xmlns:mc="http://schemas.openxmlformats.org/markup-compatibility/2006" xmlns:p14="http://schemas.microsoft.com/office/powerpoint/2010/main">
    <mc:Choice Requires="p14">
      <p:transition spd="slow" p14:dur="2000" advTm="4000">
        <p14:ferris dir="l"/>
      </p:transition>
    </mc:Choice>
    <mc:Fallback xmlns="">
      <p:transition spd="slow" advTm="4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Metin kutusu 4"/>
          <p:cNvSpPr txBox="1"/>
          <p:nvPr/>
        </p:nvSpPr>
        <p:spPr>
          <a:xfrm>
            <a:off x="3228098" y="307360"/>
            <a:ext cx="6468351" cy="830997"/>
          </a:xfrm>
          <a:prstGeom prst="rect">
            <a:avLst/>
          </a:prstGeom>
          <a:noFill/>
        </p:spPr>
        <p:txBody>
          <a:bodyPr wrap="square" rtlCol="0">
            <a:spAutoFit/>
          </a:bodyPr>
          <a:lstStyle/>
          <a:p>
            <a:pPr lvl="0" algn="ctr"/>
            <a:r>
              <a:rPr lang="tr-TR" sz="4800" dirty="0">
                <a:solidFill>
                  <a:schemeClr val="bg1"/>
                </a:solidFill>
                <a:latin typeface="Baskerville Old Face" panose="02020602080505020303" pitchFamily="18" charset="0"/>
              </a:rPr>
              <a:t>Eğitim Öğretime Erişim</a:t>
            </a:r>
          </a:p>
        </p:txBody>
      </p:sp>
      <p:sp>
        <p:nvSpPr>
          <p:cNvPr id="8" name="Metin kutusu 7"/>
          <p:cNvSpPr txBox="1"/>
          <p:nvPr/>
        </p:nvSpPr>
        <p:spPr>
          <a:xfrm>
            <a:off x="295275" y="1515526"/>
            <a:ext cx="11516973" cy="5016758"/>
          </a:xfrm>
          <a:prstGeom prst="rect">
            <a:avLst/>
          </a:prstGeom>
          <a:solidFill>
            <a:schemeClr val="bg1">
              <a:alpha val="61000"/>
            </a:schemeClr>
          </a:solidFill>
          <a:ln>
            <a:solidFill>
              <a:schemeClr val="accent2">
                <a:lumMod val="60000"/>
                <a:lumOff val="40000"/>
              </a:schemeClr>
            </a:solidFill>
          </a:ln>
        </p:spPr>
        <p:txBody>
          <a:bodyPr wrap="square" rtlCol="0">
            <a:spAutoFit/>
          </a:bodyPr>
          <a:lstStyle/>
          <a:p>
            <a:pPr algn="just"/>
            <a:r>
              <a:rPr lang="tr-TR" sz="2000" dirty="0" smtClean="0">
                <a:solidFill>
                  <a:schemeClr val="tx1">
                    <a:lumMod val="95000"/>
                    <a:lumOff val="5000"/>
                  </a:schemeClr>
                </a:solidFill>
              </a:rPr>
              <a:t>	</a:t>
            </a:r>
          </a:p>
          <a:p>
            <a:pPr algn="just"/>
            <a:endParaRPr lang="tr-TR" sz="2000" dirty="0">
              <a:solidFill>
                <a:schemeClr val="tx1">
                  <a:lumMod val="95000"/>
                  <a:lumOff val="5000"/>
                </a:schemeClr>
              </a:solidFill>
            </a:endParaRPr>
          </a:p>
          <a:p>
            <a:pPr algn="just"/>
            <a:endParaRPr lang="tr-TR" sz="2000" dirty="0" smtClean="0">
              <a:solidFill>
                <a:schemeClr val="tx1">
                  <a:lumMod val="95000"/>
                  <a:lumOff val="5000"/>
                </a:schemeClr>
              </a:solidFill>
            </a:endParaRPr>
          </a:p>
          <a:p>
            <a:pPr algn="just"/>
            <a:r>
              <a:rPr lang="tr-TR" sz="2000" dirty="0" smtClean="0">
                <a:solidFill>
                  <a:schemeClr val="tx1">
                    <a:lumMod val="95000"/>
                    <a:lumOff val="5000"/>
                  </a:schemeClr>
                </a:solidFill>
              </a:rPr>
              <a:t>	</a:t>
            </a:r>
          </a:p>
          <a:p>
            <a:pPr algn="just"/>
            <a:r>
              <a:rPr lang="tr-TR" sz="2000" dirty="0">
                <a:solidFill>
                  <a:schemeClr val="tx1">
                    <a:lumMod val="95000"/>
                    <a:lumOff val="5000"/>
                  </a:schemeClr>
                </a:solidFill>
              </a:rPr>
              <a:t>	</a:t>
            </a:r>
            <a:endParaRPr lang="tr-TR" sz="2000" dirty="0" smtClean="0">
              <a:solidFill>
                <a:schemeClr val="tx1">
                  <a:lumMod val="95000"/>
                  <a:lumOff val="5000"/>
                </a:schemeClr>
              </a:solidFill>
            </a:endParaRPr>
          </a:p>
          <a:p>
            <a:pPr algn="just"/>
            <a:r>
              <a:rPr lang="tr-TR" sz="2000" dirty="0">
                <a:solidFill>
                  <a:schemeClr val="tx1">
                    <a:lumMod val="95000"/>
                    <a:lumOff val="5000"/>
                  </a:schemeClr>
                </a:solidFill>
              </a:rPr>
              <a:t>	</a:t>
            </a:r>
            <a:endParaRPr lang="tr-TR" sz="2000" dirty="0" smtClean="0">
              <a:solidFill>
                <a:schemeClr val="tx1">
                  <a:lumMod val="95000"/>
                  <a:lumOff val="5000"/>
                </a:schemeClr>
              </a:solidFill>
            </a:endParaRPr>
          </a:p>
          <a:p>
            <a:pPr algn="just"/>
            <a:r>
              <a:rPr lang="tr-TR" sz="2000" dirty="0"/>
              <a:t>	</a:t>
            </a:r>
            <a:r>
              <a:rPr lang="tr-TR" sz="2000" dirty="0" smtClean="0"/>
              <a:t>İlimizde yaşayan </a:t>
            </a:r>
            <a:r>
              <a:rPr lang="tr-TR" sz="2000" dirty="0"/>
              <a:t>her eğitim düzeyindeki öğrencilerin, gençlerin, yetişkinlerin hızla gelişen sosyal, kültürel, teknolojik, bilimsel alanlarda akademik ve kişisel gelişimlerini sağlamak, öz becerilerini geliştirme yönünde farkındalıklarını artırmak amacıyla Müdürlüğümüze bağlı tüm Halk Eğitim Müdürlükleri ile </a:t>
            </a:r>
            <a:r>
              <a:rPr lang="tr-TR" sz="2000" dirty="0" smtClean="0"/>
              <a:t>işbirliği </a:t>
            </a:r>
            <a:r>
              <a:rPr lang="tr-TR" sz="2000" dirty="0"/>
              <a:t>halinde yürütülmesi planlanan projede;</a:t>
            </a:r>
          </a:p>
          <a:p>
            <a:pPr algn="just"/>
            <a:endParaRPr lang="tr-TR" sz="2000" dirty="0"/>
          </a:p>
          <a:p>
            <a:pPr algn="just">
              <a:buFont typeface="Wingdings" pitchFamily="2" charset="2"/>
              <a:buChar char="Ø"/>
            </a:pPr>
            <a:r>
              <a:rPr lang="tr-TR" sz="2000" dirty="0"/>
              <a:t>Halk eğitim Müdürlüğümüz ve Hayat Boyu Öğrenme Birimi ile </a:t>
            </a:r>
            <a:r>
              <a:rPr lang="tr-TR" sz="2000" dirty="0" smtClean="0"/>
              <a:t>işbirliği </a:t>
            </a:r>
            <a:r>
              <a:rPr lang="tr-TR" sz="2000" dirty="0"/>
              <a:t>yapılarak yıllık proje planı oluşturuldu.</a:t>
            </a:r>
          </a:p>
          <a:p>
            <a:pPr algn="just">
              <a:buFont typeface="Wingdings" pitchFamily="2" charset="2"/>
              <a:buChar char="Ø"/>
            </a:pPr>
            <a:r>
              <a:rPr lang="tr-TR" sz="2000" dirty="0" smtClean="0"/>
              <a:t>İlimiz genelinde Halk </a:t>
            </a:r>
            <a:r>
              <a:rPr lang="tr-TR" sz="2000" dirty="0"/>
              <a:t>Eğitim </a:t>
            </a:r>
            <a:r>
              <a:rPr lang="tr-TR" sz="2000" dirty="0" smtClean="0"/>
              <a:t>Müdürlüklerinde </a:t>
            </a:r>
            <a:r>
              <a:rPr lang="tr-TR" sz="2000" dirty="0"/>
              <a:t>açılan kurs </a:t>
            </a:r>
            <a:r>
              <a:rPr lang="tr-TR" sz="2000" dirty="0" smtClean="0"/>
              <a:t>sayıları </a:t>
            </a:r>
            <a:r>
              <a:rPr lang="tr-TR" sz="2000" dirty="0"/>
              <a:t>bilgilerini öğrenmek amacıyla tablo hazırlanıp </a:t>
            </a:r>
            <a:r>
              <a:rPr lang="tr-TR" sz="2000" dirty="0" smtClean="0"/>
              <a:t>gönderildi</a:t>
            </a:r>
            <a:r>
              <a:rPr lang="tr-TR" sz="2000" dirty="0"/>
              <a:t>.</a:t>
            </a:r>
          </a:p>
          <a:p>
            <a:pPr algn="just">
              <a:buFont typeface="Wingdings" pitchFamily="2" charset="2"/>
              <a:buChar char="Ø"/>
            </a:pPr>
            <a:r>
              <a:rPr lang="tr-TR" sz="2000" dirty="0"/>
              <a:t>Eylül ve Ekim aylarında açılan kurs ve kursiyer sayıları </a:t>
            </a:r>
            <a:r>
              <a:rPr lang="tr-TR" sz="2000" dirty="0" smtClean="0"/>
              <a:t>ilçe Halk </a:t>
            </a:r>
            <a:r>
              <a:rPr lang="tr-TR" sz="2000" dirty="0"/>
              <a:t>Eğitim Merkezlerinden istendi.</a:t>
            </a:r>
          </a:p>
          <a:p>
            <a:pPr algn="just">
              <a:buFont typeface="Wingdings" pitchFamily="2" charset="2"/>
              <a:buChar char="Ø"/>
            </a:pPr>
            <a:r>
              <a:rPr lang="tr-TR" sz="2000" dirty="0"/>
              <a:t>İlimizdeki okuma yazma oranları </a:t>
            </a:r>
            <a:r>
              <a:rPr lang="tr-TR" sz="2000" dirty="0" smtClean="0"/>
              <a:t>TÜİK kurumundan temin </a:t>
            </a:r>
            <a:r>
              <a:rPr lang="tr-TR" sz="2000" dirty="0"/>
              <a:t>edildi</a:t>
            </a:r>
            <a:r>
              <a:rPr lang="tr-TR" sz="2000" dirty="0" smtClean="0"/>
              <a:t>.</a:t>
            </a:r>
            <a:r>
              <a:rPr lang="tr-TR" dirty="0" smtClean="0"/>
              <a:t>     </a:t>
            </a:r>
            <a:endParaRPr lang="tr-TR" dirty="0"/>
          </a:p>
        </p:txBody>
      </p:sp>
      <p:pic>
        <p:nvPicPr>
          <p:cNvPr id="6" name="Resim 5"/>
          <p:cNvPicPr>
            <a:picLocks noChangeAspect="1"/>
          </p:cNvPicPr>
          <p:nvPr/>
        </p:nvPicPr>
        <p:blipFill>
          <a:blip r:embed="rId3" cstate="print">
            <a:clrChange>
              <a:clrFrom>
                <a:srgbClr val="FFFFFF"/>
              </a:clrFrom>
              <a:clrTo>
                <a:srgbClr val="FFFFFF">
                  <a:alpha val="0"/>
                </a:srgbClr>
              </a:clrTo>
            </a:clrChange>
          </a:blip>
          <a:stretch>
            <a:fillRect/>
          </a:stretch>
        </p:blipFill>
        <p:spPr>
          <a:xfrm>
            <a:off x="3627754" y="1671339"/>
            <a:ext cx="4652646" cy="1430635"/>
          </a:xfrm>
          <a:prstGeom prst="roundRect">
            <a:avLst>
              <a:gd name="adj" fmla="val 4167"/>
            </a:avLst>
          </a:prstGeom>
          <a:solidFill>
            <a:srgbClr val="FFFFFF"/>
          </a:solidFill>
          <a:ln w="76200" cap="sq">
            <a:noFill/>
            <a:miter lim="800000"/>
          </a:ln>
          <a:effectLst>
            <a:outerShdw blurRad="44450" dist="27940" dir="5400000" algn="ctr">
              <a:srgbClr val="000000">
                <a:alpha val="32000"/>
              </a:srgbClr>
            </a:outerShdw>
            <a:reflection blurRad="12700" stA="28000" endPos="28000" dist="5000" dir="5400000" sy="-100000" algn="bl" rotWithShape="0"/>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4000110063"/>
      </p:ext>
    </p:extLst>
  </p:cSld>
  <p:clrMapOvr>
    <a:masterClrMapping/>
  </p:clrMapOvr>
  <mc:AlternateContent xmlns:mc="http://schemas.openxmlformats.org/markup-compatibility/2006" xmlns:p14="http://schemas.microsoft.com/office/powerpoint/2010/main">
    <mc:Choice Requires="p14">
      <p:transition spd="slow" p14:dur="1500" advTm="6000">
        <p14:window dir="vert"/>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Metin kutusu 4"/>
          <p:cNvSpPr txBox="1"/>
          <p:nvPr/>
        </p:nvSpPr>
        <p:spPr>
          <a:xfrm>
            <a:off x="3180474" y="316885"/>
            <a:ext cx="6573126" cy="830997"/>
          </a:xfrm>
          <a:prstGeom prst="rect">
            <a:avLst/>
          </a:prstGeom>
          <a:noFill/>
        </p:spPr>
        <p:txBody>
          <a:bodyPr wrap="square" rtlCol="0">
            <a:spAutoFit/>
          </a:bodyPr>
          <a:lstStyle/>
          <a:p>
            <a:pPr lvl="0" algn="ctr"/>
            <a:r>
              <a:rPr lang="tr-TR" sz="4800" dirty="0">
                <a:solidFill>
                  <a:schemeClr val="bg1"/>
                </a:solidFill>
                <a:latin typeface="Baskerville Old Face" panose="02020602080505020303" pitchFamily="18" charset="0"/>
              </a:rPr>
              <a:t>Eğitim Öğretime Erişim</a:t>
            </a:r>
          </a:p>
        </p:txBody>
      </p:sp>
      <p:sp>
        <p:nvSpPr>
          <p:cNvPr id="6" name="Metin kutusu 5"/>
          <p:cNvSpPr txBox="1"/>
          <p:nvPr/>
        </p:nvSpPr>
        <p:spPr>
          <a:xfrm>
            <a:off x="317788" y="1839754"/>
            <a:ext cx="11568545" cy="3139321"/>
          </a:xfrm>
          <a:prstGeom prst="rect">
            <a:avLst/>
          </a:prstGeom>
          <a:solidFill>
            <a:schemeClr val="bg1">
              <a:alpha val="61000"/>
            </a:schemeClr>
          </a:solidFill>
          <a:ln>
            <a:solidFill>
              <a:schemeClr val="accent2">
                <a:lumMod val="60000"/>
                <a:lumOff val="40000"/>
              </a:schemeClr>
            </a:solidFill>
          </a:ln>
        </p:spPr>
        <p:txBody>
          <a:bodyPr wrap="square" rtlCol="0">
            <a:spAutoFit/>
          </a:bodyPr>
          <a:lstStyle/>
          <a:p>
            <a:r>
              <a:rPr lang="tr-TR" sz="2200" dirty="0" smtClean="0"/>
              <a:t>	</a:t>
            </a:r>
          </a:p>
          <a:p>
            <a:r>
              <a:rPr lang="tr-TR" sz="2200" dirty="0" smtClean="0"/>
              <a:t>      </a:t>
            </a:r>
          </a:p>
          <a:p>
            <a:r>
              <a:rPr lang="tr-TR" sz="2200" b="1" dirty="0" smtClean="0"/>
              <a:t>Beklentiler</a:t>
            </a:r>
          </a:p>
          <a:p>
            <a:endParaRPr lang="tr-TR" sz="2200" b="1" dirty="0" smtClean="0"/>
          </a:p>
          <a:p>
            <a:pPr algn="just">
              <a:buFont typeface="Wingdings" pitchFamily="2" charset="2"/>
              <a:buChar char="Ø"/>
            </a:pPr>
            <a:r>
              <a:rPr lang="tr-TR" sz="2200" dirty="0" smtClean="0"/>
              <a:t>İlçe Halk Eğitim Merkezlerinde açılan okuma yazma kurs sayılarının, okuma yazma bilmeyen kişi sayısına oranla yetersiz olması gerçeğinden hareketle, Halk Eğitim Merkezleri ile işbirliğine girerek, okuma yazma kurs sayılarını artırmaları,</a:t>
            </a:r>
          </a:p>
          <a:p>
            <a:pPr algn="just">
              <a:buFont typeface="Wingdings" pitchFamily="2" charset="2"/>
              <a:buChar char="Ø"/>
            </a:pPr>
            <a:endParaRPr lang="tr-TR" sz="2200" dirty="0" smtClean="0"/>
          </a:p>
          <a:p>
            <a:pPr algn="just">
              <a:buFont typeface="Wingdings" pitchFamily="2" charset="2"/>
              <a:buChar char="Ø"/>
            </a:pPr>
            <a:r>
              <a:rPr lang="tr-TR" sz="2200" dirty="0" smtClean="0"/>
              <a:t> Halk Eğitim Merkezlerimizce hazırlanacak olan ilerleme raporlarının sıkı takibinin yapılması</a:t>
            </a:r>
            <a:endParaRPr lang="tr-TR" sz="2200" dirty="0"/>
          </a:p>
        </p:txBody>
      </p:sp>
    </p:spTree>
    <p:extLst>
      <p:ext uri="{BB962C8B-B14F-4D97-AF65-F5344CB8AC3E}">
        <p14:creationId xmlns:p14="http://schemas.microsoft.com/office/powerpoint/2010/main" val="3589995972"/>
      </p:ext>
    </p:extLst>
  </p:cSld>
  <p:clrMapOvr>
    <a:masterClrMapping/>
  </p:clrMapOvr>
  <mc:AlternateContent xmlns:mc="http://schemas.openxmlformats.org/markup-compatibility/2006" xmlns:p14="http://schemas.microsoft.com/office/powerpoint/2010/main">
    <mc:Choice Requires="p14">
      <p:transition spd="slow" p14:dur="1600" advTm="5000">
        <p14:prism isContent="1" isInverted="1"/>
      </p:transition>
    </mc:Choice>
    <mc:Fallback xmlns="">
      <p:transition spd="slow" advTm="5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Metin kutusu 5"/>
          <p:cNvSpPr txBox="1"/>
          <p:nvPr/>
        </p:nvSpPr>
        <p:spPr>
          <a:xfrm>
            <a:off x="318655" y="1702298"/>
            <a:ext cx="11610109" cy="4985980"/>
          </a:xfrm>
          <a:prstGeom prst="rect">
            <a:avLst/>
          </a:prstGeom>
          <a:solidFill>
            <a:schemeClr val="bg1">
              <a:alpha val="61000"/>
            </a:schemeClr>
          </a:solidFill>
          <a:ln>
            <a:solidFill>
              <a:schemeClr val="accent2">
                <a:lumMod val="60000"/>
                <a:lumOff val="40000"/>
              </a:schemeClr>
            </a:solidFill>
          </a:ln>
        </p:spPr>
        <p:txBody>
          <a:bodyPr wrap="square" rtlCol="0">
            <a:spAutoFit/>
          </a:bodyPr>
          <a:lstStyle/>
          <a:p>
            <a:pPr algn="just"/>
            <a:r>
              <a:rPr lang="en-US" sz="2400" dirty="0">
                <a:solidFill>
                  <a:srgbClr val="243A87"/>
                </a:solidFill>
              </a:rPr>
              <a:t>	</a:t>
            </a:r>
            <a:endParaRPr lang="tr-TR" sz="2400" dirty="0" smtClean="0">
              <a:solidFill>
                <a:srgbClr val="243A87"/>
              </a:solidFill>
            </a:endParaRPr>
          </a:p>
          <a:p>
            <a:pPr algn="just"/>
            <a:endParaRPr lang="tr-TR" sz="2400" dirty="0">
              <a:solidFill>
                <a:srgbClr val="243A87"/>
              </a:solidFill>
            </a:endParaRPr>
          </a:p>
          <a:p>
            <a:pPr algn="just"/>
            <a:endParaRPr lang="tr-TR" sz="2400" dirty="0" smtClean="0">
              <a:solidFill>
                <a:srgbClr val="243A87"/>
              </a:solidFill>
            </a:endParaRPr>
          </a:p>
          <a:p>
            <a:pPr algn="just"/>
            <a:endParaRPr lang="tr-TR" sz="2400" dirty="0">
              <a:solidFill>
                <a:srgbClr val="243A87"/>
              </a:solidFill>
            </a:endParaRPr>
          </a:p>
          <a:p>
            <a:pPr algn="just"/>
            <a:endParaRPr lang="tr-TR" dirty="0" smtClean="0"/>
          </a:p>
          <a:p>
            <a:pPr algn="just"/>
            <a:r>
              <a:rPr lang="tr-TR" sz="2000" dirty="0"/>
              <a:t>	</a:t>
            </a:r>
            <a:r>
              <a:rPr lang="tr-TR" sz="2000" dirty="0" smtClean="0"/>
              <a:t>Muğla </a:t>
            </a:r>
            <a:r>
              <a:rPr lang="tr-TR" sz="2000" dirty="0"/>
              <a:t>Öğretmeniyle ve Velisiyle Görüşüyor projesi, ilimizdeki</a:t>
            </a:r>
            <a:r>
              <a:rPr lang="tr-TR" sz="2000" b="1" dirty="0"/>
              <a:t> </a:t>
            </a:r>
            <a:r>
              <a:rPr lang="tr-TR" sz="2000" dirty="0">
                <a:solidFill>
                  <a:schemeClr val="tx1">
                    <a:lumMod val="95000"/>
                    <a:lumOff val="5000"/>
                  </a:schemeClr>
                </a:solidFill>
              </a:rPr>
              <a:t>yöneticilerin, öğretmenlerin ve velilerin sürekli iletişim hâlinde olmalarına, eğitim-öğretim sürecinin yapıcı ve çözüm odaklı bir şekilde yönetilmesine katkı sağlamak gerekçesiyle hazırlanmış bir projedir.</a:t>
            </a:r>
            <a:endParaRPr lang="tr-TR" sz="2000" dirty="0"/>
          </a:p>
          <a:p>
            <a:pPr algn="just"/>
            <a:r>
              <a:rPr lang="tr-TR" sz="2000" dirty="0"/>
              <a:t>	Proje süresince; okullardaki öğrencilerin eğitim-öğretim süresince karşılaştıkları sorunlar tespit edilerek, mevcut durumlarına ait memnuniyet düzeylerinden haberdar olup çözüm üretilmesi sağlanacaktır. İyi uygulamaların eğitim ortamlarına entegre edilmesi için hem öğrenci velileriyle hem de öğretmenlerle telefon görüşmesi yapılarak örnek uygulamaların taltif edilmesiyle; büyük bir aile olduğumuz duygusu paydaşlarımıza hissettirilecektir</a:t>
            </a:r>
            <a:r>
              <a:rPr lang="tr-TR" sz="2000" dirty="0" smtClean="0"/>
              <a:t>.</a:t>
            </a:r>
            <a:endParaRPr lang="tr-TR" sz="2000" dirty="0"/>
          </a:p>
          <a:p>
            <a:pPr algn="just"/>
            <a:r>
              <a:rPr lang="tr-TR" sz="2000" dirty="0"/>
              <a:t>	W</a:t>
            </a:r>
            <a:r>
              <a:rPr lang="tr-TR" sz="2000" dirty="0" smtClean="0"/>
              <a:t>eb </a:t>
            </a:r>
            <a:r>
              <a:rPr lang="tr-TR" sz="2000" dirty="0"/>
              <a:t>tabanlı yazılım programıyla sisteme, yöneticilerin öğrenci velileri ve öğretmenlerle yapmış oldukları telefon görüşmelerinin sonunda memnuniyet durumları ve sorunların çözümleri işlenecektir</a:t>
            </a:r>
            <a:r>
              <a:rPr lang="tr-TR" sz="2000" dirty="0" smtClean="0"/>
              <a:t>.</a:t>
            </a:r>
            <a:endParaRPr lang="en-US" sz="2400" dirty="0" smtClean="0">
              <a:solidFill>
                <a:srgbClr val="243A87"/>
              </a:solidFill>
            </a:endParaRPr>
          </a:p>
        </p:txBody>
      </p:sp>
      <p:sp>
        <p:nvSpPr>
          <p:cNvPr id="4" name="Metin kutusu 4"/>
          <p:cNvSpPr txBox="1"/>
          <p:nvPr/>
        </p:nvSpPr>
        <p:spPr>
          <a:xfrm>
            <a:off x="2072975" y="322081"/>
            <a:ext cx="9004600" cy="769441"/>
          </a:xfrm>
          <a:prstGeom prst="rect">
            <a:avLst/>
          </a:prstGeom>
          <a:noFill/>
        </p:spPr>
        <p:txBody>
          <a:bodyPr wrap="square" rtlCol="0">
            <a:spAutoFit/>
          </a:bodyPr>
          <a:lstStyle/>
          <a:p>
            <a:pPr lvl="0" algn="ctr"/>
            <a:r>
              <a:rPr lang="tr-TR" sz="4400" dirty="0">
                <a:solidFill>
                  <a:schemeClr val="bg1"/>
                </a:solidFill>
                <a:latin typeface="Baskerville Old Face" panose="02020602080505020303" pitchFamily="18" charset="0"/>
              </a:rPr>
              <a:t>Eğitimde Kalitenin Artırılması</a:t>
            </a:r>
          </a:p>
        </p:txBody>
      </p:sp>
      <p:pic>
        <p:nvPicPr>
          <p:cNvPr id="5" name="Resim 4"/>
          <p:cNvPicPr>
            <a:picLocks noChangeAspect="1"/>
          </p:cNvPicPr>
          <p:nvPr/>
        </p:nvPicPr>
        <p:blipFill>
          <a:blip r:embed="rId3" cstate="print">
            <a:clrChange>
              <a:clrFrom>
                <a:srgbClr val="FFFFFF"/>
              </a:clrFrom>
              <a:clrTo>
                <a:srgbClr val="FFFFFF">
                  <a:alpha val="0"/>
                </a:srgbClr>
              </a:clrTo>
            </a:clrChange>
          </a:blip>
          <a:stretch>
            <a:fillRect/>
          </a:stretch>
        </p:blipFill>
        <p:spPr>
          <a:xfrm>
            <a:off x="3788385" y="1789956"/>
            <a:ext cx="4670648" cy="1553319"/>
          </a:xfrm>
          <a:prstGeom prst="roundRect">
            <a:avLst>
              <a:gd name="adj" fmla="val 4167"/>
            </a:avLst>
          </a:prstGeom>
          <a:solidFill>
            <a:srgbClr val="FFFFFF"/>
          </a:solidFill>
          <a:ln w="76200" cap="sq">
            <a:noFill/>
            <a:miter lim="800000"/>
          </a:ln>
          <a:effectLst>
            <a:outerShdw blurRad="44450" dist="27940" dir="5400000" algn="ctr">
              <a:srgbClr val="000000">
                <a:alpha val="32000"/>
              </a:srgbClr>
            </a:outerShdw>
            <a:reflection blurRad="12700" stA="28000" endPos="28000" dist="5000" dir="5400000" sy="-100000" algn="bl" rotWithShape="0"/>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482395458"/>
      </p:ext>
    </p:extLst>
  </p:cSld>
  <p:clrMapOvr>
    <a:masterClrMapping/>
  </p:clrMapOvr>
  <p:transition spd="slow" advTm="5000">
    <p:fade/>
  </p:transition>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2535</TotalTime>
  <Words>852</Words>
  <Application>Microsoft Office PowerPoint</Application>
  <PresentationFormat>Özel</PresentationFormat>
  <Paragraphs>328</Paragraphs>
  <Slides>27</Slides>
  <Notes>2</Notes>
  <HiddenSlides>0</HiddenSlides>
  <MMClips>0</MMClips>
  <ScaleCrop>false</ScaleCrop>
  <HeadingPairs>
    <vt:vector size="4" baseType="variant">
      <vt:variant>
        <vt:lpstr>Tema</vt:lpstr>
      </vt:variant>
      <vt:variant>
        <vt:i4>1</vt:i4>
      </vt:variant>
      <vt:variant>
        <vt:lpstr>Slayt Başlıkları</vt:lpstr>
      </vt:variant>
      <vt:variant>
        <vt:i4>27</vt:i4>
      </vt:variant>
    </vt:vector>
  </HeadingPairs>
  <TitlesOfParts>
    <vt:vector size="28" baseType="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Yalçın SEVER</dc:creator>
  <cp:lastModifiedBy>Win7</cp:lastModifiedBy>
  <cp:revision>291</cp:revision>
  <cp:lastPrinted>2018-11-01T08:51:45Z</cp:lastPrinted>
  <dcterms:created xsi:type="dcterms:W3CDTF">2017-11-21T07:59:28Z</dcterms:created>
  <dcterms:modified xsi:type="dcterms:W3CDTF">2018-11-05T10:10:42Z</dcterms:modified>
</cp:coreProperties>
</file>